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8"/>
  </p:notesMasterIdLst>
  <p:sldIdLst>
    <p:sldId id="256" r:id="rId2"/>
    <p:sldId id="313" r:id="rId3"/>
    <p:sldId id="257" r:id="rId4"/>
    <p:sldId id="288" r:id="rId5"/>
    <p:sldId id="259" r:id="rId6"/>
    <p:sldId id="286" r:id="rId7"/>
    <p:sldId id="263" r:id="rId8"/>
    <p:sldId id="262" r:id="rId9"/>
    <p:sldId id="284" r:id="rId10"/>
    <p:sldId id="291" r:id="rId11"/>
    <p:sldId id="280" r:id="rId12"/>
    <p:sldId id="281" r:id="rId13"/>
    <p:sldId id="282" r:id="rId14"/>
    <p:sldId id="283" r:id="rId15"/>
    <p:sldId id="279" r:id="rId16"/>
    <p:sldId id="294" r:id="rId17"/>
    <p:sldId id="295" r:id="rId18"/>
    <p:sldId id="296" r:id="rId19"/>
    <p:sldId id="297" r:id="rId20"/>
    <p:sldId id="298" r:id="rId21"/>
    <p:sldId id="299" r:id="rId22"/>
    <p:sldId id="290" r:id="rId23"/>
    <p:sldId id="260" r:id="rId24"/>
    <p:sldId id="265" r:id="rId25"/>
    <p:sldId id="268" r:id="rId26"/>
    <p:sldId id="269" r:id="rId27"/>
    <p:sldId id="270" r:id="rId28"/>
    <p:sldId id="271" r:id="rId29"/>
    <p:sldId id="312" r:id="rId30"/>
    <p:sldId id="289" r:id="rId31"/>
    <p:sldId id="300" r:id="rId32"/>
    <p:sldId id="301" r:id="rId33"/>
    <p:sldId id="302" r:id="rId34"/>
    <p:sldId id="303" r:id="rId35"/>
    <p:sldId id="304" r:id="rId36"/>
    <p:sldId id="305" r:id="rId37"/>
    <p:sldId id="306" r:id="rId38"/>
    <p:sldId id="307" r:id="rId39"/>
    <p:sldId id="308" r:id="rId40"/>
    <p:sldId id="309" r:id="rId41"/>
    <p:sldId id="310" r:id="rId42"/>
    <p:sldId id="315" r:id="rId43"/>
    <p:sldId id="314" r:id="rId44"/>
    <p:sldId id="293" r:id="rId45"/>
    <p:sldId id="311" r:id="rId46"/>
    <p:sldId id="27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098" y="-90"/>
      </p:cViewPr>
      <p:guideLst>
        <p:guide orient="horz" pos="2160"/>
        <p:guide pos="2880"/>
      </p:guideLst>
    </p:cSldViewPr>
  </p:slideViewPr>
  <p:outlineViewPr>
    <p:cViewPr>
      <p:scale>
        <a:sx n="33" d="100"/>
        <a:sy n="33" d="100"/>
      </p:scale>
      <p:origin x="48" y="304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C3FE5-F34A-4BFC-B96A-D74BECA723B7}" type="datetimeFigureOut">
              <a:rPr lang="en-US" smtClean="0"/>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C4098-89F5-44BE-AAAD-2CF027AA0525}" type="slidenum">
              <a:rPr lang="en-US" smtClean="0"/>
              <a:t>‹#›</a:t>
            </a:fld>
            <a:endParaRPr lang="en-US"/>
          </a:p>
        </p:txBody>
      </p:sp>
    </p:spTree>
    <p:extLst>
      <p:ext uri="{BB962C8B-B14F-4D97-AF65-F5344CB8AC3E}">
        <p14:creationId xmlns:p14="http://schemas.microsoft.com/office/powerpoint/2010/main" val="350825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http://www.w3.org/WAI/demos/bad/before/home.html#page</a:t>
            </a:r>
            <a:endParaRPr lang="en-US" dirty="0"/>
          </a:p>
        </p:txBody>
      </p:sp>
      <p:sp>
        <p:nvSpPr>
          <p:cNvPr id="4" name="Slide Number Placeholder 3"/>
          <p:cNvSpPr>
            <a:spLocks noGrp="1"/>
          </p:cNvSpPr>
          <p:nvPr>
            <p:ph type="sldNum" sz="quarter" idx="10"/>
          </p:nvPr>
        </p:nvSpPr>
        <p:spPr/>
        <p:txBody>
          <a:bodyPr/>
          <a:lstStyle/>
          <a:p>
            <a:fld id="{789C4098-89F5-44BE-AAAD-2CF027AA0525}" type="slidenum">
              <a:rPr lang="en-US" smtClean="0"/>
              <a:t>3</a:t>
            </a:fld>
            <a:endParaRPr lang="en-US"/>
          </a:p>
        </p:txBody>
      </p:sp>
    </p:spTree>
    <p:extLst>
      <p:ext uri="{BB962C8B-B14F-4D97-AF65-F5344CB8AC3E}">
        <p14:creationId xmlns:p14="http://schemas.microsoft.com/office/powerpoint/2010/main" val="212544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C13704-286A-4C86-99BE-D62F5D9C0C19}" type="datetime1">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76D1-37D0-4AD1-A0AE-7B59C3B754A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BFC84-0353-4A00-8BB0-C9EB531FF7CE}" type="datetime1">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E3C6BA-FF69-4F3D-8B0C-F19331554A72}" type="datetime1">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31BEE-A52F-40ED-89F9-07B40281C41D}" type="datetime1">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CAAED-0053-4C55-A8E8-491555B5F178}" type="datetime1">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276D1-37D0-4AD1-A0AE-7B59C3B754A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45DD6F-840C-4FC2-A0EB-C48CBEA0478F}" type="datetime1">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4F8466-8D32-4C42-ADF9-5CF185F3029F}" type="datetime1">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276D1-37D0-4AD1-A0AE-7B59C3B754A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E81CF-8D93-40FA-8B4F-163158E34EBC}" type="datetime1">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62D4-DC88-4A73-A6FE-903AE52CF2AF}" type="datetime1">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5BFD7-5C4A-43B8-B5F3-FDFF162B86F7}" type="datetime1">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76D1-37D0-4AD1-A0AE-7B59C3B754A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CF4F2-0EC9-419C-88D3-8F0D4A327DDF}" type="datetime1">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276D1-37D0-4AD1-A0AE-7B59C3B754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44A89A2-7414-418A-9D79-D14EFAF6BBE3}" type="datetime1">
              <a:rPr lang="en-US" smtClean="0"/>
              <a:t>11/20/2014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D6276D1-37D0-4AD1-A0AE-7B59C3B754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sdEk4P3kQb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lingscar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w3.org/TR/2010/NOTE-WCAG20-TECHS-20101014/ari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raining.kent.edu/enroll.php?courseid=26&amp;filter=al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addons.mozilla.org/en-us/firefox/addon/wave-toolba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Web_accessibility" TargetMode="External"/><Relationship Id="rId2" Type="http://schemas.openxmlformats.org/officeDocument/2006/relationships/hyperlink" Target="http://webaim.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Accessibility</a:t>
            </a:r>
            <a:endParaRPr lang="en-US" dirty="0"/>
          </a:p>
        </p:txBody>
      </p:sp>
      <p:sp>
        <p:nvSpPr>
          <p:cNvPr id="3" name="Subtitle 2"/>
          <p:cNvSpPr>
            <a:spLocks noGrp="1"/>
          </p:cNvSpPr>
          <p:nvPr>
            <p:ph type="subTitle" idx="1"/>
          </p:nvPr>
        </p:nvSpPr>
        <p:spPr/>
        <p:txBody>
          <a:bodyPr/>
          <a:lstStyle/>
          <a:p>
            <a:r>
              <a:rPr lang="en-US" dirty="0" smtClean="0"/>
              <a:t>Becoming Proactive</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1</a:t>
            </a:fld>
            <a:endParaRPr lang="en-US"/>
          </a:p>
        </p:txBody>
      </p:sp>
    </p:spTree>
    <p:extLst>
      <p:ext uri="{BB962C8B-B14F-4D97-AF65-F5344CB8AC3E}">
        <p14:creationId xmlns:p14="http://schemas.microsoft.com/office/powerpoint/2010/main" val="100386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First Steps</a:t>
            </a:r>
            <a:endParaRPr lang="en-US" dirty="0"/>
          </a:p>
        </p:txBody>
      </p:sp>
      <p:sp>
        <p:nvSpPr>
          <p:cNvPr id="7" name="Text Placeholder 6"/>
          <p:cNvSpPr>
            <a:spLocks noGrp="1"/>
          </p:cNvSpPr>
          <p:nvPr>
            <p:ph type="body" idx="1"/>
          </p:nvPr>
        </p:nvSpPr>
        <p:spPr/>
        <p:txBody>
          <a:bodyPr/>
          <a:lstStyle/>
          <a:p>
            <a:r>
              <a:rPr lang="en-US" dirty="0" smtClean="0"/>
              <a:t>Understanding the Users</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10</a:t>
            </a:fld>
            <a:endParaRPr lang="en-US"/>
          </a:p>
        </p:txBody>
      </p:sp>
    </p:spTree>
    <p:extLst>
      <p:ext uri="{BB962C8B-B14F-4D97-AF65-F5344CB8AC3E}">
        <p14:creationId xmlns:p14="http://schemas.microsoft.com/office/powerpoint/2010/main" val="2142441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Visual Disabilities</a:t>
            </a:r>
            <a:endParaRPr lang="en-US" dirty="0"/>
          </a:p>
        </p:txBody>
      </p:sp>
      <p:sp>
        <p:nvSpPr>
          <p:cNvPr id="3" name="Content Placeholder 2"/>
          <p:cNvSpPr>
            <a:spLocks noGrp="1"/>
          </p:cNvSpPr>
          <p:nvPr>
            <p:ph idx="1"/>
          </p:nvPr>
        </p:nvSpPr>
        <p:spPr>
          <a:xfrm>
            <a:off x="381000" y="4934839"/>
            <a:ext cx="8229600" cy="1923161"/>
          </a:xfrm>
        </p:spPr>
        <p:txBody>
          <a:bodyPr>
            <a:normAutofit/>
          </a:bodyPr>
          <a:lstStyle/>
          <a:p>
            <a:r>
              <a:rPr lang="en-US" dirty="0" smtClean="0"/>
              <a:t>Disabilities</a:t>
            </a:r>
          </a:p>
          <a:p>
            <a:pPr lvl="1"/>
            <a:r>
              <a:rPr lang="en-US" dirty="0" smtClean="0"/>
              <a:t>Blindness, low vision, color-blindness, dyslexia, etc.</a:t>
            </a:r>
          </a:p>
          <a:p>
            <a:r>
              <a:rPr lang="en-US" dirty="0" smtClean="0"/>
              <a:t>Situational Disabilities</a:t>
            </a:r>
          </a:p>
          <a:p>
            <a:pPr lvl="1"/>
            <a:r>
              <a:rPr lang="en-US" dirty="0" smtClean="0"/>
              <a:t>Color issues with a monitor</a:t>
            </a:r>
            <a:r>
              <a:rPr lang="en-US" dirty="0"/>
              <a:t>	</a:t>
            </a:r>
            <a:endParaRPr lang="en-US" dirty="0" smtClean="0"/>
          </a:p>
        </p:txBody>
      </p:sp>
      <p:sp>
        <p:nvSpPr>
          <p:cNvPr id="4" name="Slide Number Placeholder 3"/>
          <p:cNvSpPr>
            <a:spLocks noGrp="1"/>
          </p:cNvSpPr>
          <p:nvPr>
            <p:ph type="sldNum" sz="quarter" idx="12"/>
          </p:nvPr>
        </p:nvSpPr>
        <p:spPr/>
        <p:txBody>
          <a:bodyPr/>
          <a:lstStyle/>
          <a:p>
            <a:fld id="{FD6276D1-37D0-4AD1-A0AE-7B59C3B754A5}" type="slidenum">
              <a:rPr lang="en-US" smtClean="0"/>
              <a:t>11</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351270" cy="356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773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Visual Disabilities</a:t>
            </a:r>
          </a:p>
        </p:txBody>
      </p:sp>
      <p:sp>
        <p:nvSpPr>
          <p:cNvPr id="4" name="Slide Number Placeholder 3"/>
          <p:cNvSpPr>
            <a:spLocks noGrp="1"/>
          </p:cNvSpPr>
          <p:nvPr>
            <p:ph type="sldNum" sz="quarter" idx="12"/>
          </p:nvPr>
        </p:nvSpPr>
        <p:spPr/>
        <p:txBody>
          <a:bodyPr/>
          <a:lstStyle/>
          <a:p>
            <a:fld id="{FD6276D1-37D0-4AD1-A0AE-7B59C3B754A5}" type="slidenum">
              <a:rPr lang="en-US" smtClean="0"/>
              <a:t>12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863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06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Hearing Disabilities</a:t>
            </a:r>
            <a:endParaRPr lang="en-US" dirty="0"/>
          </a:p>
        </p:txBody>
      </p:sp>
      <p:sp>
        <p:nvSpPr>
          <p:cNvPr id="3" name="Content Placeholder 2"/>
          <p:cNvSpPr>
            <a:spLocks noGrp="1"/>
          </p:cNvSpPr>
          <p:nvPr>
            <p:ph idx="1"/>
          </p:nvPr>
        </p:nvSpPr>
        <p:spPr>
          <a:xfrm>
            <a:off x="228600" y="1447800"/>
            <a:ext cx="8229600" cy="4191000"/>
          </a:xfrm>
        </p:spPr>
        <p:txBody>
          <a:bodyPr>
            <a:normAutofit/>
          </a:bodyPr>
          <a:lstStyle/>
          <a:p>
            <a:r>
              <a:rPr lang="en-US" sz="2800" dirty="0" smtClean="0"/>
              <a:t>Disabilities</a:t>
            </a:r>
          </a:p>
          <a:p>
            <a:pPr lvl="1"/>
            <a:r>
              <a:rPr lang="en-US" dirty="0" smtClean="0"/>
              <a:t>Deafness</a:t>
            </a:r>
          </a:p>
          <a:p>
            <a:pPr lvl="1"/>
            <a:r>
              <a:rPr lang="en-US" dirty="0" smtClean="0"/>
              <a:t>hard-of-hearing</a:t>
            </a:r>
          </a:p>
          <a:p>
            <a:endParaRPr lang="en-US" sz="2800" dirty="0"/>
          </a:p>
          <a:p>
            <a:r>
              <a:rPr lang="en-US" sz="2800" dirty="0" smtClean="0"/>
              <a:t>Situational Disabilities</a:t>
            </a:r>
          </a:p>
          <a:p>
            <a:pPr lvl="1"/>
            <a:r>
              <a:rPr lang="en-US" dirty="0" smtClean="0"/>
              <a:t>Background Noise</a:t>
            </a:r>
          </a:p>
          <a:p>
            <a:pPr lvl="1"/>
            <a:r>
              <a:rPr lang="en-US" dirty="0" smtClean="0"/>
              <a:t>No headphones</a:t>
            </a:r>
          </a:p>
          <a:p>
            <a:pPr lvl="1"/>
            <a:r>
              <a:rPr lang="en-US" dirty="0" smtClean="0"/>
              <a:t>Speakers broken</a:t>
            </a:r>
          </a:p>
          <a:p>
            <a:pPr lvl="1"/>
            <a:endParaRPr lang="en-US" dirty="0" smtClean="0"/>
          </a:p>
          <a:p>
            <a:endParaRPr lang="en-US" sz="2800" dirty="0"/>
          </a:p>
        </p:txBody>
      </p:sp>
      <p:sp>
        <p:nvSpPr>
          <p:cNvPr id="4" name="Slide Number Placeholder 3"/>
          <p:cNvSpPr>
            <a:spLocks noGrp="1"/>
          </p:cNvSpPr>
          <p:nvPr>
            <p:ph type="sldNum" sz="quarter" idx="12"/>
          </p:nvPr>
        </p:nvSpPr>
        <p:spPr/>
        <p:txBody>
          <a:bodyPr/>
          <a:lstStyle/>
          <a:p>
            <a:fld id="{FD6276D1-37D0-4AD1-A0AE-7B59C3B754A5}" type="slidenum">
              <a:rPr lang="en-US" smtClean="0"/>
              <a:t>13</a:t>
            </a:fld>
            <a:endParaRPr lang="en-US"/>
          </a:p>
        </p:txBody>
      </p:sp>
      <p:sp>
        <p:nvSpPr>
          <p:cNvPr id="5" name="Rectangle 4"/>
          <p:cNvSpPr/>
          <p:nvPr/>
        </p:nvSpPr>
        <p:spPr>
          <a:xfrm>
            <a:off x="533400" y="6211669"/>
            <a:ext cx="7815943" cy="646331"/>
          </a:xfrm>
          <a:prstGeom prst="rect">
            <a:avLst/>
          </a:prstGeom>
        </p:spPr>
        <p:txBody>
          <a:bodyPr wrap="square">
            <a:spAutoFit/>
          </a:bodyPr>
          <a:lstStyle/>
          <a:p>
            <a:r>
              <a:rPr lang="en-US" dirty="0">
                <a:hlinkClick r:id="rId2"/>
              </a:rPr>
              <a:t>https://</a:t>
            </a:r>
            <a:r>
              <a:rPr lang="en-US" dirty="0" smtClean="0">
                <a:hlinkClick r:id="rId2"/>
              </a:rPr>
              <a:t>www.youtube.com/watch?v=sdEk4P3kQb0</a:t>
            </a:r>
            <a:endParaRPr lang="en-US" dirty="0" smtClean="0"/>
          </a:p>
          <a:p>
            <a:endParaRPr lang="en-US" dirty="0"/>
          </a:p>
        </p:txBody>
      </p:sp>
    </p:spTree>
    <p:extLst>
      <p:ext uri="{BB962C8B-B14F-4D97-AF65-F5344CB8AC3E}">
        <p14:creationId xmlns:p14="http://schemas.microsoft.com/office/powerpoint/2010/main" val="1296437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Motor Skill Disabilities</a:t>
            </a:r>
            <a:endParaRPr lang="en-US" dirty="0"/>
          </a:p>
        </p:txBody>
      </p:sp>
      <p:sp>
        <p:nvSpPr>
          <p:cNvPr id="3" name="Content Placeholder 2"/>
          <p:cNvSpPr>
            <a:spLocks noGrp="1"/>
          </p:cNvSpPr>
          <p:nvPr>
            <p:ph idx="1"/>
          </p:nvPr>
        </p:nvSpPr>
        <p:spPr>
          <a:xfrm>
            <a:off x="381000" y="5562600"/>
            <a:ext cx="8229600" cy="990600"/>
          </a:xfrm>
        </p:spPr>
        <p:txBody>
          <a:bodyPr>
            <a:normAutofit fontScale="92500" lnSpcReduction="20000"/>
          </a:bodyPr>
          <a:lstStyle/>
          <a:p>
            <a:r>
              <a:rPr lang="en-US" dirty="0" smtClean="0"/>
              <a:t>Inability </a:t>
            </a:r>
            <a:r>
              <a:rPr lang="en-US" dirty="0"/>
              <a:t>to use a mouse, slow response time, limited fine motor </a:t>
            </a:r>
            <a:r>
              <a:rPr lang="en-US" dirty="0" smtClean="0"/>
              <a:t>control</a:t>
            </a:r>
          </a:p>
          <a:p>
            <a:r>
              <a:rPr lang="en-US" smtClean="0"/>
              <a:t>Situational Disabilties?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90409781"/>
              </p:ext>
            </p:extLst>
          </p:nvPr>
        </p:nvGraphicFramePr>
        <p:xfrm>
          <a:off x="990600" y="1447800"/>
          <a:ext cx="6568854" cy="4026463"/>
        </p:xfrm>
        <a:graphic>
          <a:graphicData uri="http://schemas.openxmlformats.org/drawingml/2006/table">
            <a:tbl>
              <a:tblPr/>
              <a:tblGrid>
                <a:gridCol w="3284427"/>
                <a:gridCol w="3284427"/>
              </a:tblGrid>
              <a:tr h="279784">
                <a:tc>
                  <a:txBody>
                    <a:bodyPr/>
                    <a:lstStyle/>
                    <a:p>
                      <a:r>
                        <a:rPr lang="en-US" sz="1400" b="1" dirty="0">
                          <a:effectLst/>
                        </a:rPr>
                        <a:t>Challenges</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c>
                  <a:txBody>
                    <a:bodyPr/>
                    <a:lstStyle/>
                    <a:p>
                      <a:r>
                        <a:rPr lang="en-US" sz="1400" b="1">
                          <a:effectLst/>
                        </a:rPr>
                        <a:t>Solutions</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r>
              <a:tr h="717708">
                <a:tc>
                  <a:txBody>
                    <a:bodyPr/>
                    <a:lstStyle/>
                    <a:p>
                      <a:r>
                        <a:rPr lang="en-US" sz="1400">
                          <a:effectLst/>
                        </a:rPr>
                        <a:t>Users may not be able to use the mouse.</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c>
                  <a:txBody>
                    <a:bodyPr/>
                    <a:lstStyle/>
                    <a:p>
                      <a:r>
                        <a:rPr lang="en-US" sz="1400">
                          <a:effectLst/>
                        </a:rPr>
                        <a:t>Make sure that all functions are available from the keyboard (try tabbing from link to link).</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r>
              <a:tr h="936670">
                <a:tc>
                  <a:txBody>
                    <a:bodyPr/>
                    <a:lstStyle/>
                    <a:p>
                      <a:r>
                        <a:rPr lang="en-US" sz="1400">
                          <a:effectLst/>
                        </a:rPr>
                        <a:t>Users may not be able to control the mouse or the keyboard well.</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c>
                  <a:txBody>
                    <a:bodyPr/>
                    <a:lstStyle/>
                    <a:p>
                      <a:r>
                        <a:rPr lang="en-US" sz="1400">
                          <a:effectLst/>
                        </a:rPr>
                        <a:t>Make sure that your pages are error-tolerant (e.g. ask "are you sure you want to delete this file?"), do not create small links or moving links.</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r>
              <a:tr h="1374593">
                <a:tc>
                  <a:txBody>
                    <a:bodyPr/>
                    <a:lstStyle/>
                    <a:p>
                      <a:r>
                        <a:rPr lang="en-US" sz="1400">
                          <a:effectLst/>
                        </a:rPr>
                        <a:t>Users may be using voice-activated software.</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c>
                  <a:txBody>
                    <a:bodyPr/>
                    <a:lstStyle/>
                    <a:p>
                      <a:r>
                        <a:rPr lang="en-US" sz="1400">
                          <a:effectLst/>
                        </a:rPr>
                        <a:t>Voice-activated software can replicate mouse movement, but not as efficiently as it can replicate keyboard functionality, so make sure that all functions are available from the keyboard.</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r>
              <a:tr h="717708">
                <a:tc>
                  <a:txBody>
                    <a:bodyPr/>
                    <a:lstStyle/>
                    <a:p>
                      <a:r>
                        <a:rPr lang="en-US" sz="1400" dirty="0">
                          <a:effectLst/>
                        </a:rPr>
                        <a:t>Users may become fatigued when using "puff-and-sip" or similar adaptive technologies.</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c>
                  <a:txBody>
                    <a:bodyPr/>
                    <a:lstStyle/>
                    <a:p>
                      <a:r>
                        <a:rPr lang="en-US" sz="1400" dirty="0">
                          <a:effectLst/>
                        </a:rPr>
                        <a:t>Provide a method for skipping over long lists of links or other lengthy content.</a:t>
                      </a:r>
                    </a:p>
                  </a:txBody>
                  <a:tcPr marL="30411" marR="30411" marT="30411" marB="30411">
                    <a:lnL w="9525" cap="flat" cmpd="sng" algn="ctr">
                      <a:solidFill>
                        <a:srgbClr val="333333"/>
                      </a:solidFill>
                      <a:prstDash val="solid"/>
                      <a:round/>
                      <a:headEnd type="none" w="med" len="med"/>
                      <a:tailEnd type="none" w="med" len="med"/>
                    </a:lnL>
                    <a:lnR w="9525" cap="flat" cmpd="sng" algn="ctr">
                      <a:solidFill>
                        <a:srgbClr val="333333"/>
                      </a:solidFill>
                      <a:prstDash val="solid"/>
                      <a:round/>
                      <a:headEnd type="none" w="med" len="med"/>
                      <a:tailEnd type="none" w="med" len="med"/>
                    </a:lnR>
                    <a:lnT w="9525" cap="flat" cmpd="sng" algn="ctr">
                      <a:solidFill>
                        <a:srgbClr val="333333"/>
                      </a:solidFill>
                      <a:prstDash val="solid"/>
                      <a:round/>
                      <a:headEnd type="none" w="med" len="med"/>
                      <a:tailEnd type="none" w="med" len="med"/>
                    </a:lnT>
                    <a:lnB w="9525" cap="flat" cmpd="sng" algn="ctr">
                      <a:solidFill>
                        <a:srgbClr val="333333"/>
                      </a:solidFill>
                      <a:prstDash val="solid"/>
                      <a:round/>
                      <a:headEnd type="none" w="med" len="med"/>
                      <a:tailEnd type="none" w="med" len="med"/>
                    </a:lnB>
                    <a:solidFill>
                      <a:srgbClr val="FAFAFA"/>
                    </a:solidFill>
                  </a:tcPr>
                </a:tc>
              </a:tr>
            </a:tbl>
          </a:graphicData>
        </a:graphic>
      </p:graphicFrame>
    </p:spTree>
    <p:extLst>
      <p:ext uri="{BB962C8B-B14F-4D97-AF65-F5344CB8AC3E}">
        <p14:creationId xmlns:p14="http://schemas.microsoft.com/office/powerpoint/2010/main" val="3801202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Disabilities</a:t>
            </a:r>
            <a:endParaRPr lang="en-US" dirty="0"/>
          </a:p>
        </p:txBody>
      </p:sp>
      <p:sp>
        <p:nvSpPr>
          <p:cNvPr id="3" name="Content Placeholder 2"/>
          <p:cNvSpPr>
            <a:spLocks noGrp="1"/>
          </p:cNvSpPr>
          <p:nvPr>
            <p:ph idx="1"/>
          </p:nvPr>
        </p:nvSpPr>
        <p:spPr>
          <a:xfrm>
            <a:off x="381000" y="5181600"/>
            <a:ext cx="8229600" cy="1590676"/>
          </a:xfrm>
        </p:spPr>
        <p:txBody>
          <a:bodyPr>
            <a:normAutofit/>
          </a:bodyPr>
          <a:lstStyle/>
          <a:p>
            <a:r>
              <a:rPr lang="en-US" dirty="0" smtClean="0"/>
              <a:t>Learning </a:t>
            </a:r>
            <a:r>
              <a:rPr lang="en-US" dirty="0"/>
              <a:t>disabilities, distractibility, inability to remember or focus on large amounts of </a:t>
            </a:r>
            <a:r>
              <a:rPr lang="en-US" dirty="0" smtClean="0"/>
              <a:t>information</a:t>
            </a:r>
          </a:p>
          <a:p>
            <a:r>
              <a:rPr lang="en-US" dirty="0"/>
              <a:t>Situational </a:t>
            </a:r>
            <a:r>
              <a:rPr lang="en-US" dirty="0" smtClean="0"/>
              <a:t>Disabilities?</a:t>
            </a:r>
            <a:endParaRPr lang="en-US" dirty="0"/>
          </a:p>
          <a:p>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15</a:t>
            </a:fld>
            <a:endParaRPr lang="en-US"/>
          </a:p>
        </p:txBody>
      </p:sp>
      <p:pic>
        <p:nvPicPr>
          <p:cNvPr id="5123"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47800"/>
            <a:ext cx="4572000" cy="3546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27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Assistive Technology (AT)</a:t>
            </a:r>
            <a:endParaRPr lang="en-US" dirty="0"/>
          </a:p>
        </p:txBody>
      </p:sp>
      <p:sp>
        <p:nvSpPr>
          <p:cNvPr id="3" name="Content Placeholder 2"/>
          <p:cNvSpPr>
            <a:spLocks noGrp="1"/>
          </p:cNvSpPr>
          <p:nvPr>
            <p:ph idx="1"/>
          </p:nvPr>
        </p:nvSpPr>
        <p:spPr/>
        <p:txBody>
          <a:bodyPr>
            <a:normAutofit lnSpcReduction="10000"/>
          </a:bodyPr>
          <a:lstStyle/>
          <a:p>
            <a:r>
              <a:rPr lang="en-US" dirty="0" smtClean="0"/>
              <a:t>Any </a:t>
            </a:r>
            <a:r>
              <a:rPr lang="en-US" dirty="0"/>
              <a:t>item, piece of equipment, software or product system that is used to increase, maintain, or improve the functional capabilities of individuals with </a:t>
            </a:r>
            <a:r>
              <a:rPr lang="en-US" dirty="0" smtClean="0"/>
              <a:t>disabilities</a:t>
            </a:r>
          </a:p>
          <a:p>
            <a:r>
              <a:rPr lang="en-US" dirty="0" smtClean="0"/>
              <a:t>There are people who use our applications with AT and we need to make sure our applications work well with AT.</a:t>
            </a:r>
          </a:p>
          <a:p>
            <a:r>
              <a:rPr lang="en-US" dirty="0" smtClean="0"/>
              <a:t>We must take into consideration how these types of technology work, so we can understand how to better provide for those who use them</a:t>
            </a:r>
          </a:p>
          <a:p>
            <a:r>
              <a:rPr lang="en-US" dirty="0" smtClean="0"/>
              <a:t>Examples of widely used AT:</a:t>
            </a:r>
          </a:p>
          <a:p>
            <a:pPr lvl="1"/>
            <a:r>
              <a:rPr lang="en-US" dirty="0" smtClean="0"/>
              <a:t>Screen Readers (JAWS, NVDA, etc.)</a:t>
            </a:r>
          </a:p>
          <a:p>
            <a:pPr lvl="1"/>
            <a:r>
              <a:rPr lang="en-US" dirty="0" smtClean="0"/>
              <a:t>Mouth stick, head wand, single-switch, sip and puff switch</a:t>
            </a:r>
          </a:p>
          <a:p>
            <a:pPr lvl="1"/>
            <a:r>
              <a:rPr lang="en-US" dirty="0" smtClean="0"/>
              <a:t>Eye tracking</a:t>
            </a:r>
          </a:p>
          <a:p>
            <a:pPr lvl="1"/>
            <a:r>
              <a:rPr lang="en-US" dirty="0" smtClean="0"/>
              <a:t>Voice recognition software</a:t>
            </a:r>
          </a:p>
          <a:p>
            <a:pPr lvl="1"/>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16</a:t>
            </a:fld>
            <a:endParaRPr lang="en-US"/>
          </a:p>
        </p:txBody>
      </p:sp>
    </p:spTree>
    <p:extLst>
      <p:ext uri="{BB962C8B-B14F-4D97-AF65-F5344CB8AC3E}">
        <p14:creationId xmlns:p14="http://schemas.microsoft.com/office/powerpoint/2010/main" val="54420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Readers (a focus on JAWS)</a:t>
            </a:r>
            <a:endParaRPr lang="en-US" dirty="0"/>
          </a:p>
        </p:txBody>
      </p:sp>
      <p:sp>
        <p:nvSpPr>
          <p:cNvPr id="3" name="Content Placeholder 2"/>
          <p:cNvSpPr>
            <a:spLocks noGrp="1"/>
          </p:cNvSpPr>
          <p:nvPr>
            <p:ph idx="1"/>
          </p:nvPr>
        </p:nvSpPr>
        <p:spPr/>
        <p:txBody>
          <a:bodyPr/>
          <a:lstStyle/>
          <a:p>
            <a:r>
              <a:rPr lang="en-US" dirty="0"/>
              <a:t>JAWS is the go to screen reader for people with visual disabilities</a:t>
            </a:r>
          </a:p>
          <a:p>
            <a:r>
              <a:rPr lang="en-US" dirty="0"/>
              <a:t>Student Accessibility Services (SAS) uses JAWS and that is what we tested with</a:t>
            </a:r>
          </a:p>
          <a:p>
            <a:r>
              <a:rPr lang="en-US" dirty="0"/>
              <a:t> JAWS does a great job screen reading but can only read what we give it to read</a:t>
            </a:r>
          </a:p>
          <a:p>
            <a:r>
              <a:rPr lang="en-US" dirty="0"/>
              <a:t>Important to properly use alt text, titles, labels, headers, and proper anchors.</a:t>
            </a:r>
          </a:p>
        </p:txBody>
      </p:sp>
      <p:sp>
        <p:nvSpPr>
          <p:cNvPr id="4" name="Slide Number Placeholder 3"/>
          <p:cNvSpPr>
            <a:spLocks noGrp="1"/>
          </p:cNvSpPr>
          <p:nvPr>
            <p:ph type="sldNum" sz="quarter" idx="12"/>
          </p:nvPr>
        </p:nvSpPr>
        <p:spPr/>
        <p:txBody>
          <a:bodyPr/>
          <a:lstStyle/>
          <a:p>
            <a:fld id="{FD6276D1-37D0-4AD1-A0AE-7B59C3B754A5}" type="slidenum">
              <a:rPr lang="en-US" smtClean="0"/>
              <a:t>17</a:t>
            </a:fld>
            <a:endParaRPr lang="en-US"/>
          </a:p>
        </p:txBody>
      </p:sp>
    </p:spTree>
    <p:extLst>
      <p:ext uri="{BB962C8B-B14F-4D97-AF65-F5344CB8AC3E}">
        <p14:creationId xmlns:p14="http://schemas.microsoft.com/office/powerpoint/2010/main" val="305181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JAWS Reads</a:t>
            </a:r>
            <a:endParaRPr lang="en-US" dirty="0"/>
          </a:p>
        </p:txBody>
      </p:sp>
      <p:sp>
        <p:nvSpPr>
          <p:cNvPr id="3" name="Content Placeholder 2"/>
          <p:cNvSpPr>
            <a:spLocks noGrp="1"/>
          </p:cNvSpPr>
          <p:nvPr>
            <p:ph idx="1"/>
          </p:nvPr>
        </p:nvSpPr>
        <p:spPr/>
        <p:txBody>
          <a:bodyPr/>
          <a:lstStyle/>
          <a:p>
            <a:r>
              <a:rPr lang="en-US" b="1" dirty="0"/>
              <a:t>Order</a:t>
            </a:r>
          </a:p>
          <a:p>
            <a:pPr marL="971550" lvl="1" indent="-514350">
              <a:buFont typeface="+mj-lt"/>
              <a:buAutoNum type="arabicPeriod"/>
            </a:pPr>
            <a:r>
              <a:rPr lang="en-US" dirty="0"/>
              <a:t>Reads browser </a:t>
            </a:r>
            <a:r>
              <a:rPr lang="en-US" dirty="0" smtClean="0"/>
              <a:t>information </a:t>
            </a:r>
            <a:r>
              <a:rPr lang="en-US" dirty="0"/>
              <a:t>and page title</a:t>
            </a:r>
          </a:p>
          <a:p>
            <a:pPr marL="971550" lvl="1" indent="-514350">
              <a:buFont typeface="+mj-lt"/>
              <a:buAutoNum type="arabicPeriod"/>
            </a:pPr>
            <a:r>
              <a:rPr lang="en-US" dirty="0"/>
              <a:t>Reads how many headers and links are in the </a:t>
            </a:r>
            <a:r>
              <a:rPr lang="en-US" dirty="0" smtClean="0"/>
              <a:t>body</a:t>
            </a:r>
          </a:p>
          <a:p>
            <a:pPr marL="971550" lvl="1" indent="-514350">
              <a:buFont typeface="+mj-lt"/>
              <a:buAutoNum type="arabicPeriod"/>
            </a:pPr>
            <a:r>
              <a:rPr lang="en-US" dirty="0" smtClean="0"/>
              <a:t>Reads </a:t>
            </a:r>
            <a:r>
              <a:rPr lang="en-US" dirty="0"/>
              <a:t>the body from beginning to </a:t>
            </a:r>
            <a:r>
              <a:rPr lang="en-US" dirty="0" smtClean="0"/>
              <a:t>end</a:t>
            </a:r>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76158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JAWS Reads</a:t>
            </a:r>
            <a:endParaRPr lang="en-US" dirty="0"/>
          </a:p>
        </p:txBody>
      </p:sp>
      <p:sp>
        <p:nvSpPr>
          <p:cNvPr id="3" name="Content Placeholder 2"/>
          <p:cNvSpPr>
            <a:spLocks noGrp="1"/>
          </p:cNvSpPr>
          <p:nvPr>
            <p:ph idx="1"/>
          </p:nvPr>
        </p:nvSpPr>
        <p:spPr/>
        <p:txBody>
          <a:bodyPr/>
          <a:lstStyle/>
          <a:p>
            <a:r>
              <a:rPr lang="en-US" b="1" dirty="0"/>
              <a:t>What Jaws Tells a User</a:t>
            </a:r>
          </a:p>
          <a:p>
            <a:pPr lvl="1"/>
            <a:r>
              <a:rPr lang="en-US" dirty="0" smtClean="0"/>
              <a:t>JAWS </a:t>
            </a:r>
            <a:r>
              <a:rPr lang="en-US" dirty="0"/>
              <a:t>will tell a user if something is a link, image, button, form input and the heading </a:t>
            </a:r>
            <a:r>
              <a:rPr lang="en-US" dirty="0" smtClean="0"/>
              <a:t>level  </a:t>
            </a:r>
          </a:p>
          <a:p>
            <a:pPr lvl="1"/>
            <a:r>
              <a:rPr lang="en-US" dirty="0" smtClean="0"/>
              <a:t>JAWS </a:t>
            </a:r>
            <a:r>
              <a:rPr lang="en-US" dirty="0"/>
              <a:t>however, does not pick up on things like </a:t>
            </a:r>
            <a:r>
              <a:rPr lang="en-US" dirty="0" err="1"/>
              <a:t>onclick</a:t>
            </a:r>
            <a:r>
              <a:rPr lang="en-US" dirty="0"/>
              <a:t> events being “links”.  A developer </a:t>
            </a:r>
            <a:r>
              <a:rPr lang="en-US" dirty="0" smtClean="0"/>
              <a:t>must </a:t>
            </a:r>
            <a:r>
              <a:rPr lang="en-US" dirty="0"/>
              <a:t>use </a:t>
            </a:r>
            <a:r>
              <a:rPr lang="en-US" dirty="0" err="1" smtClean="0"/>
              <a:t>hrefs</a:t>
            </a:r>
            <a:r>
              <a:rPr lang="en-US" dirty="0" smtClean="0"/>
              <a:t> (even with #) for it to pick up as a link</a:t>
            </a:r>
          </a:p>
          <a:p>
            <a:pPr lvl="1"/>
            <a:r>
              <a:rPr lang="en-US" dirty="0" smtClean="0"/>
              <a:t>If something isn’t picked up as a link, a user has no way of navigating to it</a:t>
            </a:r>
            <a:endParaRPr lang="en-US" dirty="0"/>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68011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 to Web Accessibility</a:t>
            </a:r>
          </a:p>
          <a:p>
            <a:pPr lvl="1"/>
            <a:r>
              <a:rPr lang="en-US" dirty="0" smtClean="0"/>
              <a:t>What Is Web Accessibility</a:t>
            </a:r>
          </a:p>
          <a:p>
            <a:pPr lvl="1"/>
            <a:r>
              <a:rPr lang="en-US" dirty="0" smtClean="0"/>
              <a:t>What Makes Something Accessible</a:t>
            </a:r>
          </a:p>
          <a:p>
            <a:pPr lvl="1"/>
            <a:r>
              <a:rPr lang="en-US" dirty="0" smtClean="0"/>
              <a:t>Why Be Accessible</a:t>
            </a:r>
          </a:p>
          <a:p>
            <a:pPr lvl="1"/>
            <a:r>
              <a:rPr lang="en-US" dirty="0" smtClean="0"/>
              <a:t>Who Should We Be Accessible For</a:t>
            </a:r>
          </a:p>
          <a:p>
            <a:pPr lvl="1"/>
            <a:r>
              <a:rPr lang="en-US" dirty="0"/>
              <a:t>Who Should We Make Things Accessible </a:t>
            </a:r>
            <a:r>
              <a:rPr lang="en-US" dirty="0" smtClean="0"/>
              <a:t>For</a:t>
            </a:r>
          </a:p>
          <a:p>
            <a:r>
              <a:rPr lang="en-US" dirty="0" smtClean="0"/>
              <a:t>The First Steps (Understanding the User)</a:t>
            </a:r>
          </a:p>
          <a:p>
            <a:pPr lvl="1"/>
            <a:r>
              <a:rPr lang="en-US" dirty="0" smtClean="0"/>
              <a:t>Disabilities</a:t>
            </a:r>
          </a:p>
          <a:p>
            <a:pPr lvl="1"/>
            <a:r>
              <a:rPr lang="en-US" dirty="0" smtClean="0"/>
              <a:t>Assistive Technology</a:t>
            </a:r>
          </a:p>
          <a:p>
            <a:r>
              <a:rPr lang="en-US" dirty="0" smtClean="0"/>
              <a:t>Making A Difference</a:t>
            </a:r>
          </a:p>
          <a:p>
            <a:pPr lvl="1"/>
            <a:r>
              <a:rPr lang="en-US" dirty="0" smtClean="0"/>
              <a:t>WCAG 2.0</a:t>
            </a:r>
          </a:p>
          <a:p>
            <a:r>
              <a:rPr lang="en-US" dirty="0" smtClean="0"/>
              <a:t>Working with Code</a:t>
            </a:r>
          </a:p>
          <a:p>
            <a:r>
              <a:rPr lang="en-US" dirty="0" smtClean="0"/>
              <a:t>What Do We Do</a:t>
            </a:r>
          </a:p>
          <a:p>
            <a:endParaRPr lang="en-US" dirty="0" smtClean="0"/>
          </a:p>
          <a:p>
            <a:pPr lvl="1"/>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2</a:t>
            </a:fld>
            <a:endParaRPr lang="en-US"/>
          </a:p>
        </p:txBody>
      </p:sp>
    </p:spTree>
    <p:extLst>
      <p:ext uri="{BB962C8B-B14F-4D97-AF65-F5344CB8AC3E}">
        <p14:creationId xmlns:p14="http://schemas.microsoft.com/office/powerpoint/2010/main" val="4213158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Navigation</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user </a:t>
            </a:r>
            <a:r>
              <a:rPr lang="en-US" dirty="0" smtClean="0"/>
              <a:t>uses the </a:t>
            </a:r>
            <a:r>
              <a:rPr lang="en-US" dirty="0"/>
              <a:t>Tab </a:t>
            </a:r>
            <a:r>
              <a:rPr lang="en-US" dirty="0" smtClean="0"/>
              <a:t>and </a:t>
            </a:r>
            <a:r>
              <a:rPr lang="en-US" dirty="0"/>
              <a:t>arrow keys to navigate through the page.  </a:t>
            </a:r>
            <a:endParaRPr lang="en-US" dirty="0" smtClean="0"/>
          </a:p>
          <a:p>
            <a:r>
              <a:rPr lang="en-US" dirty="0" smtClean="0"/>
              <a:t>The </a:t>
            </a:r>
            <a:r>
              <a:rPr lang="en-US" dirty="0"/>
              <a:t>tab key will move a user through links and the arrow keys will move a user from header to </a:t>
            </a:r>
            <a:r>
              <a:rPr lang="en-US" dirty="0" smtClean="0"/>
              <a:t>header, to paragraphs, and through words.  </a:t>
            </a:r>
          </a:p>
        </p:txBody>
      </p:sp>
    </p:spTree>
    <p:extLst>
      <p:ext uri="{BB962C8B-B14F-4D97-AF65-F5344CB8AC3E}">
        <p14:creationId xmlns:p14="http://schemas.microsoft.com/office/powerpoint/2010/main" val="3660365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Navigation</a:t>
            </a:r>
            <a:endParaRPr lang="en-US" dirty="0"/>
          </a:p>
        </p:txBody>
      </p:sp>
      <p:sp>
        <p:nvSpPr>
          <p:cNvPr id="3" name="Content Placeholder 2"/>
          <p:cNvSpPr>
            <a:spLocks noGrp="1"/>
          </p:cNvSpPr>
          <p:nvPr>
            <p:ph idx="1"/>
          </p:nvPr>
        </p:nvSpPr>
        <p:spPr>
          <a:xfrm>
            <a:off x="457200" y="1600201"/>
            <a:ext cx="8229600" cy="1600200"/>
          </a:xfrm>
        </p:spPr>
        <p:txBody>
          <a:bodyPr>
            <a:normAutofit/>
          </a:bodyPr>
          <a:lstStyle/>
          <a:p>
            <a:r>
              <a:rPr lang="en-US" dirty="0" smtClean="0"/>
              <a:t>Jaws also automatically builds out a heading and link list which users can use to navigate to sections of the page or activate links.</a:t>
            </a:r>
          </a:p>
          <a:p>
            <a:endParaRPr lang="en-US" dirty="0"/>
          </a:p>
        </p:txBody>
      </p:sp>
      <p:pic>
        <p:nvPicPr>
          <p:cNvPr id="4" name="Picture 3" descr="http://www.standards-schmandards.com/exhibits/browserhabits/jaws_headings.gif"/>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0"/>
            <a:ext cx="4267200" cy="3307677"/>
          </a:xfrm>
          <a:prstGeom prst="rect">
            <a:avLst/>
          </a:prstGeom>
          <a:noFill/>
          <a:ln>
            <a:noFill/>
          </a:ln>
        </p:spPr>
      </p:pic>
      <p:pic>
        <p:nvPicPr>
          <p:cNvPr id="5" name="Picture 4" descr="http://www.standards-schmandards.com/exhibits/browserhabits/jaws_links_list.gif"/>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4114800" cy="3356862"/>
          </a:xfrm>
          <a:prstGeom prst="rect">
            <a:avLst/>
          </a:prstGeom>
          <a:noFill/>
          <a:ln>
            <a:noFill/>
          </a:ln>
        </p:spPr>
      </p:pic>
    </p:spTree>
    <p:extLst>
      <p:ext uri="{BB962C8B-B14F-4D97-AF65-F5344CB8AC3E}">
        <p14:creationId xmlns:p14="http://schemas.microsoft.com/office/powerpoint/2010/main" val="274153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Making a Difference</a:t>
            </a:r>
            <a:endParaRPr lang="en-US" dirty="0"/>
          </a:p>
        </p:txBody>
      </p:sp>
      <p:sp>
        <p:nvSpPr>
          <p:cNvPr id="7" name="Text Placeholder 6"/>
          <p:cNvSpPr>
            <a:spLocks noGrp="1"/>
          </p:cNvSpPr>
          <p:nvPr>
            <p:ph type="body" idx="1"/>
          </p:nvPr>
        </p:nvSpPr>
        <p:spPr/>
        <p:txBody>
          <a:bodyPr/>
          <a:lstStyle/>
          <a:p>
            <a:r>
              <a:rPr lang="en-US" dirty="0" smtClean="0"/>
              <a:t>Understanding what we can do and how to do it</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22</a:t>
            </a:fld>
            <a:endParaRPr lang="en-US"/>
          </a:p>
        </p:txBody>
      </p:sp>
    </p:spTree>
    <p:extLst>
      <p:ext uri="{BB962C8B-B14F-4D97-AF65-F5344CB8AC3E}">
        <p14:creationId xmlns:p14="http://schemas.microsoft.com/office/powerpoint/2010/main" val="416627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is WCAG 2.0 AA</a:t>
            </a:r>
            <a:endParaRPr lang="en-US" sz="3200" dirty="0"/>
          </a:p>
        </p:txBody>
      </p:sp>
      <p:sp>
        <p:nvSpPr>
          <p:cNvPr id="3" name="Content Placeholder 2"/>
          <p:cNvSpPr>
            <a:spLocks noGrp="1"/>
          </p:cNvSpPr>
          <p:nvPr>
            <p:ph idx="1"/>
          </p:nvPr>
        </p:nvSpPr>
        <p:spPr/>
        <p:txBody>
          <a:bodyPr>
            <a:normAutofit/>
          </a:bodyPr>
          <a:lstStyle/>
          <a:p>
            <a:r>
              <a:rPr lang="en-US" sz="2800" b="1" dirty="0" smtClean="0"/>
              <a:t>WCAG 2.0 AA</a:t>
            </a:r>
          </a:p>
          <a:p>
            <a:pPr lvl="1"/>
            <a:r>
              <a:rPr lang="en-US" dirty="0" smtClean="0"/>
              <a:t>It </a:t>
            </a:r>
            <a:r>
              <a:rPr lang="en-US" dirty="0"/>
              <a:t>is not a law or regulation but a set of </a:t>
            </a:r>
            <a:r>
              <a:rPr lang="en-US" dirty="0" smtClean="0"/>
              <a:t>guidelines.</a:t>
            </a:r>
          </a:p>
          <a:p>
            <a:pPr lvl="1"/>
            <a:r>
              <a:rPr lang="en-US" dirty="0" smtClean="0"/>
              <a:t>Everything </a:t>
            </a:r>
            <a:r>
              <a:rPr lang="en-US" dirty="0"/>
              <a:t>is moving towards WCAG 2.0 AA Globally</a:t>
            </a:r>
          </a:p>
          <a:p>
            <a:pPr lvl="2"/>
            <a:r>
              <a:rPr lang="en-US" dirty="0"/>
              <a:t>At some point New Section 508 standards will follow WCAG 2.0 AA guidelines</a:t>
            </a:r>
          </a:p>
          <a:p>
            <a:pPr lvl="1"/>
            <a:r>
              <a:rPr lang="en-US" dirty="0"/>
              <a:t>New Developments in ADA Regulations for Web are coming</a:t>
            </a:r>
          </a:p>
          <a:p>
            <a:pPr lvl="2"/>
            <a:r>
              <a:rPr lang="en-US" dirty="0"/>
              <a:t>Will most likely be based off of WCAG 2.0 </a:t>
            </a:r>
            <a:r>
              <a:rPr lang="en-US" dirty="0" smtClean="0"/>
              <a:t>AA</a:t>
            </a:r>
          </a:p>
          <a:p>
            <a:pPr lvl="1"/>
            <a:r>
              <a:rPr lang="en-US" dirty="0" smtClean="0"/>
              <a:t>Can Easily be tested using automated tools</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23</a:t>
            </a:fld>
            <a:endParaRPr lang="en-US"/>
          </a:p>
        </p:txBody>
      </p:sp>
    </p:spTree>
    <p:extLst>
      <p:ext uri="{BB962C8B-B14F-4D97-AF65-F5344CB8AC3E}">
        <p14:creationId xmlns:p14="http://schemas.microsoft.com/office/powerpoint/2010/main" val="2658641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 Principles of WCAG </a:t>
            </a:r>
            <a:endParaRPr lang="en-US" dirty="0"/>
          </a:p>
        </p:txBody>
      </p:sp>
      <p:sp>
        <p:nvSpPr>
          <p:cNvPr id="3" name="Content Placeholder 2"/>
          <p:cNvSpPr>
            <a:spLocks noGrp="1"/>
          </p:cNvSpPr>
          <p:nvPr>
            <p:ph idx="1"/>
          </p:nvPr>
        </p:nvSpPr>
        <p:spPr/>
        <p:txBody>
          <a:bodyPr>
            <a:normAutofit/>
          </a:bodyPr>
          <a:lstStyle/>
          <a:p>
            <a:r>
              <a:rPr lang="en-US" b="1" dirty="0" smtClean="0"/>
              <a:t>Perceivable</a:t>
            </a:r>
          </a:p>
          <a:p>
            <a:pPr lvl="1"/>
            <a:r>
              <a:rPr lang="en-US" dirty="0" smtClean="0"/>
              <a:t>Available to the senses (vision and hearing primarily) </a:t>
            </a:r>
          </a:p>
          <a:p>
            <a:pPr lvl="1"/>
            <a:r>
              <a:rPr lang="en-US" dirty="0" smtClean="0"/>
              <a:t>Either through the browser or through assistive technologies (e.g. screen readers, screen enlargers, etc.)</a:t>
            </a:r>
          </a:p>
          <a:p>
            <a:r>
              <a:rPr lang="en-US" b="1" dirty="0" smtClean="0"/>
              <a:t>Operable</a:t>
            </a:r>
            <a:r>
              <a:rPr lang="en-US" dirty="0" smtClean="0"/>
              <a:t> </a:t>
            </a:r>
          </a:p>
          <a:p>
            <a:pPr lvl="1"/>
            <a:r>
              <a:rPr lang="en-US" dirty="0" smtClean="0"/>
              <a:t>Users can interact with all controls and interactive elements using either the </a:t>
            </a:r>
            <a:r>
              <a:rPr lang="en-US" b="1" dirty="0" smtClean="0"/>
              <a:t>mouse, keyboard, or an assistive device.</a:t>
            </a:r>
          </a:p>
          <a:p>
            <a:r>
              <a:rPr lang="en-US" b="1" dirty="0" smtClean="0"/>
              <a:t>Understandable </a:t>
            </a:r>
          </a:p>
          <a:p>
            <a:pPr lvl="1"/>
            <a:r>
              <a:rPr lang="en-US" dirty="0" smtClean="0"/>
              <a:t>Content is clear and limits confusion and ambiguity.</a:t>
            </a:r>
          </a:p>
          <a:p>
            <a:r>
              <a:rPr lang="en-US" b="1" dirty="0" smtClean="0"/>
              <a:t>Robust </a:t>
            </a:r>
          </a:p>
          <a:p>
            <a:pPr lvl="1"/>
            <a:r>
              <a:rPr lang="en-US" dirty="0" smtClean="0"/>
              <a:t>A wide range of technologies (including old and new user agents and assistive technologies) can access the content.</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24</a:t>
            </a:fld>
            <a:endParaRPr lang="en-US"/>
          </a:p>
        </p:txBody>
      </p:sp>
    </p:spTree>
    <p:extLst>
      <p:ext uri="{BB962C8B-B14F-4D97-AF65-F5344CB8AC3E}">
        <p14:creationId xmlns:p14="http://schemas.microsoft.com/office/powerpoint/2010/main" val="908914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Accessible Design Principles</a:t>
            </a:r>
            <a:endParaRPr lang="en-US" dirty="0"/>
          </a:p>
        </p:txBody>
      </p:sp>
      <p:sp>
        <p:nvSpPr>
          <p:cNvPr id="3" name="Content Placeholder 2"/>
          <p:cNvSpPr>
            <a:spLocks noGrp="1"/>
          </p:cNvSpPr>
          <p:nvPr>
            <p:ph idx="1"/>
          </p:nvPr>
        </p:nvSpPr>
        <p:spPr>
          <a:xfrm>
            <a:off x="457200" y="1189037"/>
            <a:ext cx="8229600" cy="4906963"/>
          </a:xfrm>
        </p:spPr>
        <p:txBody>
          <a:bodyPr>
            <a:noAutofit/>
          </a:bodyPr>
          <a:lstStyle/>
          <a:p>
            <a:r>
              <a:rPr lang="en-US" sz="2000" b="1" dirty="0" smtClean="0"/>
              <a:t>Provide appropriate alternative text</a:t>
            </a:r>
          </a:p>
          <a:p>
            <a:pPr lvl="1"/>
            <a:r>
              <a:rPr lang="en-US" sz="1600" dirty="0" smtClean="0"/>
              <a:t>Alternative text provides a textual alternative to non-text content in web pages. </a:t>
            </a:r>
          </a:p>
          <a:p>
            <a:pPr lvl="1"/>
            <a:r>
              <a:rPr lang="en-US" sz="1600" dirty="0" smtClean="0"/>
              <a:t>It is especially helpful for people who are blind and rely on a screen reader to have the content of the website read to them.</a:t>
            </a:r>
          </a:p>
          <a:p>
            <a:r>
              <a:rPr lang="en-US" sz="2000" b="1" dirty="0"/>
              <a:t>Provide appropriate document </a:t>
            </a:r>
            <a:r>
              <a:rPr lang="en-US" sz="2000" b="1" dirty="0" smtClean="0"/>
              <a:t>structure</a:t>
            </a:r>
          </a:p>
          <a:p>
            <a:pPr lvl="1"/>
            <a:r>
              <a:rPr lang="en-US" sz="1600" dirty="0" smtClean="0"/>
              <a:t>Headings, lists, and other structural elements provide meaning and structure to web pages. </a:t>
            </a:r>
          </a:p>
          <a:p>
            <a:pPr lvl="1"/>
            <a:r>
              <a:rPr lang="en-US" sz="1600" dirty="0" smtClean="0"/>
              <a:t>They can also facilitate keyboard navigation within the page.</a:t>
            </a:r>
          </a:p>
          <a:p>
            <a:r>
              <a:rPr lang="en-US" sz="2000" b="1" dirty="0" smtClean="0"/>
              <a:t>Provide </a:t>
            </a:r>
            <a:r>
              <a:rPr lang="en-US" sz="2000" b="1" dirty="0"/>
              <a:t>headers for data </a:t>
            </a:r>
            <a:r>
              <a:rPr lang="en-US" sz="2000" b="1" dirty="0" smtClean="0"/>
              <a:t>tables</a:t>
            </a:r>
          </a:p>
          <a:p>
            <a:pPr lvl="1"/>
            <a:r>
              <a:rPr lang="en-US" sz="1600" dirty="0" smtClean="0"/>
              <a:t>Tables that are used to organize tabular data should have appropriate table headers (the &lt;</a:t>
            </a:r>
            <a:r>
              <a:rPr lang="en-US" sz="1600" dirty="0" err="1" smtClean="0"/>
              <a:t>th</a:t>
            </a:r>
            <a:r>
              <a:rPr lang="en-US" sz="1600" dirty="0" smtClean="0"/>
              <a:t>&gt; element). </a:t>
            </a:r>
          </a:p>
          <a:p>
            <a:pPr lvl="1"/>
            <a:r>
              <a:rPr lang="en-US" sz="1600" dirty="0" smtClean="0"/>
              <a:t>Data cells should be associated with their appropriate headers, making it easier for screen reader users to navigate and understand the data table.</a:t>
            </a:r>
          </a:p>
          <a:p>
            <a:r>
              <a:rPr lang="en-US" sz="2000" b="1" dirty="0" smtClean="0"/>
              <a:t>Ensure </a:t>
            </a:r>
            <a:r>
              <a:rPr lang="en-US" sz="2000" b="1" dirty="0"/>
              <a:t>users can complete and submit all </a:t>
            </a:r>
            <a:r>
              <a:rPr lang="en-US" sz="2000" b="1" dirty="0" smtClean="0"/>
              <a:t>forms</a:t>
            </a:r>
          </a:p>
          <a:p>
            <a:pPr lvl="1"/>
            <a:r>
              <a:rPr lang="en-US" sz="1600" dirty="0" smtClean="0"/>
              <a:t>Ensure that every form element (text field, checkbox, dropdown list, etc.) has a label and make sure that label is associated to the correct form element using the &lt;label&gt; element. </a:t>
            </a:r>
          </a:p>
          <a:p>
            <a:pPr lvl="1"/>
            <a:r>
              <a:rPr lang="en-US" sz="1600" dirty="0" smtClean="0"/>
              <a:t>Also make sure the user can </a:t>
            </a:r>
            <a:r>
              <a:rPr lang="en-US" sz="1600" dirty="0"/>
              <a:t>submit the form and recover from any errors</a:t>
            </a:r>
            <a:r>
              <a:rPr lang="en-US" sz="1600" dirty="0" smtClean="0"/>
              <a:t>, such as the failure to fill in all required fields.</a:t>
            </a:r>
          </a:p>
        </p:txBody>
      </p:sp>
      <p:sp>
        <p:nvSpPr>
          <p:cNvPr id="4" name="Slide Number Placeholder 3"/>
          <p:cNvSpPr>
            <a:spLocks noGrp="1"/>
          </p:cNvSpPr>
          <p:nvPr>
            <p:ph type="sldNum" sz="quarter" idx="12"/>
          </p:nvPr>
        </p:nvSpPr>
        <p:spPr/>
        <p:txBody>
          <a:bodyPr/>
          <a:lstStyle/>
          <a:p>
            <a:fld id="{FD6276D1-37D0-4AD1-A0AE-7B59C3B754A5}" type="slidenum">
              <a:rPr lang="en-US" smtClean="0"/>
              <a:t>25</a:t>
            </a:fld>
            <a:endParaRPr lang="en-US"/>
          </a:p>
        </p:txBody>
      </p:sp>
    </p:spTree>
    <p:extLst>
      <p:ext uri="{BB962C8B-B14F-4D97-AF65-F5344CB8AC3E}">
        <p14:creationId xmlns:p14="http://schemas.microsoft.com/office/powerpoint/2010/main" val="573788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Design Principles</a:t>
            </a:r>
            <a:endParaRPr lang="en-US" dirty="0"/>
          </a:p>
        </p:txBody>
      </p:sp>
      <p:sp>
        <p:nvSpPr>
          <p:cNvPr id="3" name="Content Placeholder 2"/>
          <p:cNvSpPr>
            <a:spLocks noGrp="1"/>
          </p:cNvSpPr>
          <p:nvPr>
            <p:ph idx="1"/>
          </p:nvPr>
        </p:nvSpPr>
        <p:spPr>
          <a:xfrm>
            <a:off x="457200" y="1417637"/>
            <a:ext cx="8229600" cy="4906963"/>
          </a:xfrm>
        </p:spPr>
        <p:txBody>
          <a:bodyPr>
            <a:noAutofit/>
          </a:bodyPr>
          <a:lstStyle/>
          <a:p>
            <a:r>
              <a:rPr lang="en-US" sz="2000" b="1" dirty="0" smtClean="0"/>
              <a:t>Ensure links make sense out of context</a:t>
            </a:r>
          </a:p>
          <a:p>
            <a:pPr lvl="1"/>
            <a:r>
              <a:rPr lang="en-US" sz="1600" dirty="0" smtClean="0"/>
              <a:t>Every link should make sense if the link text is read by itself. </a:t>
            </a:r>
          </a:p>
          <a:p>
            <a:pPr lvl="1"/>
            <a:r>
              <a:rPr lang="en-US" sz="1600" dirty="0" smtClean="0"/>
              <a:t>Screen reader users may choose to read only the links on a web page. Certain phrases like "click here" and "more" must be avoided.</a:t>
            </a:r>
          </a:p>
          <a:p>
            <a:r>
              <a:rPr lang="en-US" sz="2000" b="1" dirty="0" smtClean="0"/>
              <a:t>Caption and/or provide transcripts for media</a:t>
            </a:r>
          </a:p>
          <a:p>
            <a:pPr lvl="1"/>
            <a:r>
              <a:rPr lang="en-US" sz="1600" dirty="0" smtClean="0"/>
              <a:t>Videos and live audio must have captions and a transcript. </a:t>
            </a:r>
          </a:p>
          <a:p>
            <a:pPr lvl="1"/>
            <a:r>
              <a:rPr lang="en-US" sz="1600" dirty="0" smtClean="0"/>
              <a:t>With archived audio, a transcription may be sufficient.</a:t>
            </a:r>
          </a:p>
          <a:p>
            <a:r>
              <a:rPr lang="en-US" sz="2000" b="1" dirty="0" smtClean="0"/>
              <a:t>Ensure accessibility of non-HTML content, including PDF files, Microsoft Word documents, PowerPoint presentations and Adobe Flash content.</a:t>
            </a:r>
          </a:p>
          <a:p>
            <a:pPr lvl="1"/>
            <a:r>
              <a:rPr lang="en-US" sz="1600" dirty="0" smtClean="0"/>
              <a:t>In addition to all of the other principles listed here, PDF documents and other non-HTML content must be as accessible as possible. </a:t>
            </a:r>
          </a:p>
          <a:p>
            <a:pPr lvl="1"/>
            <a:r>
              <a:rPr lang="en-US" sz="1600" dirty="0" smtClean="0"/>
              <a:t>If you cannot make it accessible, consider using HTML instead or, at the very least, provide an accessible alternative. </a:t>
            </a:r>
          </a:p>
          <a:p>
            <a:pPr lvl="1"/>
            <a:r>
              <a:rPr lang="en-US" sz="1600" dirty="0" smtClean="0"/>
              <a:t>PDF documents should also include a series of tags to make it more accessible. A tagged PDF file looks the same, but it is almost always more accessible to a person using a screen reader.</a:t>
            </a:r>
          </a:p>
        </p:txBody>
      </p:sp>
      <p:sp>
        <p:nvSpPr>
          <p:cNvPr id="4" name="Slide Number Placeholder 3"/>
          <p:cNvSpPr>
            <a:spLocks noGrp="1"/>
          </p:cNvSpPr>
          <p:nvPr>
            <p:ph type="sldNum" sz="quarter" idx="12"/>
          </p:nvPr>
        </p:nvSpPr>
        <p:spPr/>
        <p:txBody>
          <a:bodyPr/>
          <a:lstStyle/>
          <a:p>
            <a:fld id="{FD6276D1-37D0-4AD1-A0AE-7B59C3B754A5}" type="slidenum">
              <a:rPr lang="en-US" smtClean="0"/>
              <a:t>26</a:t>
            </a:fld>
            <a:endParaRPr lang="en-US"/>
          </a:p>
        </p:txBody>
      </p:sp>
    </p:spTree>
    <p:extLst>
      <p:ext uri="{BB962C8B-B14F-4D97-AF65-F5344CB8AC3E}">
        <p14:creationId xmlns:p14="http://schemas.microsoft.com/office/powerpoint/2010/main" val="3240229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Design Principles</a:t>
            </a:r>
            <a:endParaRPr lang="en-US" dirty="0"/>
          </a:p>
        </p:txBody>
      </p:sp>
      <p:sp>
        <p:nvSpPr>
          <p:cNvPr id="3" name="Content Placeholder 2"/>
          <p:cNvSpPr>
            <a:spLocks noGrp="1"/>
          </p:cNvSpPr>
          <p:nvPr>
            <p:ph idx="1"/>
          </p:nvPr>
        </p:nvSpPr>
        <p:spPr>
          <a:xfrm>
            <a:off x="457200" y="1417637"/>
            <a:ext cx="8229600" cy="4906963"/>
          </a:xfrm>
        </p:spPr>
        <p:txBody>
          <a:bodyPr>
            <a:noAutofit/>
          </a:bodyPr>
          <a:lstStyle/>
          <a:p>
            <a:r>
              <a:rPr lang="en-US" sz="2000" b="1" dirty="0" smtClean="0"/>
              <a:t>Allow users to skip repetitive elements on the page</a:t>
            </a:r>
          </a:p>
          <a:p>
            <a:pPr lvl="1"/>
            <a:r>
              <a:rPr lang="en-US" sz="1600" dirty="0" smtClean="0"/>
              <a:t>You should provide a method that allows users to skip navigation or other elements that repeat on every page. </a:t>
            </a:r>
          </a:p>
          <a:p>
            <a:pPr lvl="1"/>
            <a:r>
              <a:rPr lang="en-US" sz="1600" dirty="0" smtClean="0"/>
              <a:t>This is usually accomplished by providing a "Skip to Main Content," or "Skip Navigation" link at the top of the page which jumps to the main content of the page.</a:t>
            </a:r>
          </a:p>
          <a:p>
            <a:r>
              <a:rPr lang="en-US" sz="2000" b="1" dirty="0" smtClean="0"/>
              <a:t>Do not rely on color alone to convey meaning</a:t>
            </a:r>
          </a:p>
          <a:p>
            <a:pPr lvl="1"/>
            <a:r>
              <a:rPr lang="en-US" sz="1600" dirty="0" smtClean="0"/>
              <a:t>The use of color can enhance comprehension, but do not use color alone to convey information. </a:t>
            </a:r>
          </a:p>
          <a:p>
            <a:pPr lvl="1"/>
            <a:r>
              <a:rPr lang="en-US" sz="1600" dirty="0" smtClean="0"/>
              <a:t>That information may not be available to a person who is colorblind and will be unavailable to screen reader users.</a:t>
            </a:r>
          </a:p>
          <a:p>
            <a:r>
              <a:rPr lang="en-US" sz="2000" b="1" dirty="0" smtClean="0"/>
              <a:t>Make sure content is clearly written and easy to read</a:t>
            </a:r>
          </a:p>
          <a:p>
            <a:pPr lvl="1"/>
            <a:r>
              <a:rPr lang="en-US" sz="1600" dirty="0" smtClean="0"/>
              <a:t>There are many ways to make your content easier to understand. Write clearly, use clear fonts, and use headings and lists appropriately.</a:t>
            </a:r>
          </a:p>
        </p:txBody>
      </p:sp>
      <p:sp>
        <p:nvSpPr>
          <p:cNvPr id="4" name="Slide Number Placeholder 3"/>
          <p:cNvSpPr>
            <a:spLocks noGrp="1"/>
          </p:cNvSpPr>
          <p:nvPr>
            <p:ph type="sldNum" sz="quarter" idx="12"/>
          </p:nvPr>
        </p:nvSpPr>
        <p:spPr/>
        <p:txBody>
          <a:bodyPr/>
          <a:lstStyle/>
          <a:p>
            <a:fld id="{FD6276D1-37D0-4AD1-A0AE-7B59C3B754A5}" type="slidenum">
              <a:rPr lang="en-US" smtClean="0"/>
              <a:t>27</a:t>
            </a:fld>
            <a:endParaRPr lang="en-US"/>
          </a:p>
        </p:txBody>
      </p:sp>
    </p:spTree>
    <p:extLst>
      <p:ext uri="{BB962C8B-B14F-4D97-AF65-F5344CB8AC3E}">
        <p14:creationId xmlns:p14="http://schemas.microsoft.com/office/powerpoint/2010/main" val="491226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Design Principles</a:t>
            </a:r>
            <a:endParaRPr lang="en-US" dirty="0"/>
          </a:p>
        </p:txBody>
      </p:sp>
      <p:sp>
        <p:nvSpPr>
          <p:cNvPr id="3" name="Content Placeholder 2"/>
          <p:cNvSpPr>
            <a:spLocks noGrp="1"/>
          </p:cNvSpPr>
          <p:nvPr>
            <p:ph idx="1"/>
          </p:nvPr>
        </p:nvSpPr>
        <p:spPr>
          <a:xfrm>
            <a:off x="457200" y="1417637"/>
            <a:ext cx="8229600" cy="4906963"/>
          </a:xfrm>
        </p:spPr>
        <p:txBody>
          <a:bodyPr>
            <a:noAutofit/>
          </a:bodyPr>
          <a:lstStyle/>
          <a:p>
            <a:r>
              <a:rPr lang="en-US" sz="2000" b="1" dirty="0" smtClean="0"/>
              <a:t>Make JavaScript accessible</a:t>
            </a:r>
          </a:p>
          <a:p>
            <a:pPr lvl="1"/>
            <a:r>
              <a:rPr lang="en-US" sz="1600" dirty="0" smtClean="0"/>
              <a:t>Ensure that JavaScript event handlers are device independent (e.g., they do not require the use of a mouse) and make sure that your page does not rely on JavaScript to function.</a:t>
            </a:r>
          </a:p>
          <a:p>
            <a:r>
              <a:rPr lang="en-US" sz="2000" b="1" dirty="0" smtClean="0"/>
              <a:t>Design to standards</a:t>
            </a:r>
          </a:p>
          <a:p>
            <a:pPr lvl="1"/>
            <a:r>
              <a:rPr lang="en-US" sz="1600" dirty="0" smtClean="0"/>
              <a:t>HTML compliant and accessible pages are more robust and provide better search engine optimization. Cascading Style Sheets (CSS) allow you to separate content from presentation. This provides more flexibility and accessibility of your content.</a:t>
            </a:r>
          </a:p>
        </p:txBody>
      </p:sp>
      <p:sp>
        <p:nvSpPr>
          <p:cNvPr id="4" name="Slide Number Placeholder 3"/>
          <p:cNvSpPr>
            <a:spLocks noGrp="1"/>
          </p:cNvSpPr>
          <p:nvPr>
            <p:ph type="sldNum" sz="quarter" idx="12"/>
          </p:nvPr>
        </p:nvSpPr>
        <p:spPr/>
        <p:txBody>
          <a:bodyPr/>
          <a:lstStyle/>
          <a:p>
            <a:fld id="{FD6276D1-37D0-4AD1-A0AE-7B59C3B754A5}" type="slidenum">
              <a:rPr lang="en-US" smtClean="0"/>
              <a:t>28</a:t>
            </a:fld>
            <a:endParaRPr lang="en-US"/>
          </a:p>
        </p:txBody>
      </p:sp>
    </p:spTree>
    <p:extLst>
      <p:ext uri="{BB962C8B-B14F-4D97-AF65-F5344CB8AC3E}">
        <p14:creationId xmlns:p14="http://schemas.microsoft.com/office/powerpoint/2010/main" val="2672610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Working With Code</a:t>
            </a:r>
            <a:endParaRPr lang="en-US" dirty="0"/>
          </a:p>
        </p:txBody>
      </p:sp>
      <p:sp>
        <p:nvSpPr>
          <p:cNvPr id="6" name="Text Placeholder 5"/>
          <p:cNvSpPr>
            <a:spLocks noGrp="1"/>
          </p:cNvSpPr>
          <p:nvPr>
            <p:ph type="body" idx="1"/>
          </p:nvPr>
        </p:nvSpPr>
        <p:spPr/>
        <p:txBody>
          <a:bodyPr/>
          <a:lstStyle/>
          <a:p>
            <a:r>
              <a:rPr lang="en-US" dirty="0" smtClean="0"/>
              <a:t>What we learned from JAWS</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29</a:t>
            </a:fld>
            <a:endParaRPr lang="en-US"/>
          </a:p>
        </p:txBody>
      </p:sp>
    </p:spTree>
    <p:extLst>
      <p:ext uri="{BB962C8B-B14F-4D97-AF65-F5344CB8AC3E}">
        <p14:creationId xmlns:p14="http://schemas.microsoft.com/office/powerpoint/2010/main" val="313319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Web Accessibility</a:t>
            </a:r>
            <a:endParaRPr lang="en-US" dirty="0"/>
          </a:p>
        </p:txBody>
      </p:sp>
      <p:sp>
        <p:nvSpPr>
          <p:cNvPr id="3" name="Content Placeholder 2"/>
          <p:cNvSpPr>
            <a:spLocks noGrp="1"/>
          </p:cNvSpPr>
          <p:nvPr>
            <p:ph idx="1"/>
          </p:nvPr>
        </p:nvSpPr>
        <p:spPr>
          <a:xfrm>
            <a:off x="457200" y="1600200"/>
            <a:ext cx="4114800" cy="4876800"/>
          </a:xfrm>
        </p:spPr>
        <p:txBody>
          <a:bodyPr>
            <a:normAutofit/>
          </a:bodyPr>
          <a:lstStyle/>
          <a:p>
            <a:r>
              <a:rPr lang="en-US" b="1" dirty="0"/>
              <a:t>Web accessibility</a:t>
            </a:r>
            <a:r>
              <a:rPr lang="en-US" dirty="0"/>
              <a:t> refers to the inclusive practice of removing barriers </a:t>
            </a:r>
            <a:r>
              <a:rPr lang="en-US" dirty="0" smtClean="0"/>
              <a:t>that </a:t>
            </a:r>
            <a:r>
              <a:rPr lang="en-US" dirty="0"/>
              <a:t>prevent access to websites by people with disabilities</a:t>
            </a:r>
            <a:r>
              <a:rPr lang="en-US" dirty="0" smtClean="0"/>
              <a:t>.</a:t>
            </a:r>
          </a:p>
          <a:p>
            <a:r>
              <a:rPr lang="en-US" dirty="0" smtClean="0"/>
              <a:t>We should extend this to removing barriers for anyone.</a:t>
            </a:r>
          </a:p>
          <a:p>
            <a:r>
              <a:rPr lang="en-US" dirty="0" smtClean="0"/>
              <a:t>The practice of making sure everyone can properly access a website.</a:t>
            </a:r>
            <a:endParaRPr lang="en-US" dirty="0" smtClean="0"/>
          </a:p>
        </p:txBody>
      </p:sp>
      <p:sp>
        <p:nvSpPr>
          <p:cNvPr id="4" name="Slide Number Placeholder 3"/>
          <p:cNvSpPr>
            <a:spLocks noGrp="1"/>
          </p:cNvSpPr>
          <p:nvPr>
            <p:ph type="sldNum" sz="quarter" idx="12"/>
          </p:nvPr>
        </p:nvSpPr>
        <p:spPr/>
        <p:txBody>
          <a:bodyPr/>
          <a:lstStyle/>
          <a:p>
            <a:fld id="{FD6276D1-37D0-4AD1-A0AE-7B59C3B754A5}" type="slidenum">
              <a:rPr lang="en-US" smtClean="0"/>
              <a:t>3</a:t>
            </a:fld>
            <a:endParaRPr lang="en-US"/>
          </a:p>
        </p:txBody>
      </p:sp>
      <p:pic>
        <p:nvPicPr>
          <p:cNvPr id="1026" name="Picture 2" descr="http://uzyn.com/wp-content/uploads/2010/11/Accessibility-f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1600200"/>
            <a:ext cx="4022354"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70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to do to help make things more accessible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Meaningful alt attributes and links</a:t>
            </a:r>
          </a:p>
          <a:p>
            <a:pPr lvl="1"/>
            <a:r>
              <a:rPr lang="en-US" dirty="0" smtClean="0"/>
              <a:t>This </a:t>
            </a:r>
            <a:r>
              <a:rPr lang="en-US" dirty="0"/>
              <a:t>helps blind users using text-to-speech software and/or text-to-Braille hardware. </a:t>
            </a:r>
            <a:endParaRPr lang="en-US" dirty="0" smtClean="0"/>
          </a:p>
          <a:p>
            <a:r>
              <a:rPr lang="en-US" b="1" dirty="0" smtClean="0"/>
              <a:t>Differentiated links (underlined, colored (proper), etc.)</a:t>
            </a:r>
          </a:p>
          <a:p>
            <a:pPr lvl="1"/>
            <a:r>
              <a:rPr lang="en-US" dirty="0" smtClean="0"/>
              <a:t>This </a:t>
            </a:r>
            <a:r>
              <a:rPr lang="en-US" dirty="0"/>
              <a:t>ensures that color blind users will be able to notice them. </a:t>
            </a:r>
            <a:endParaRPr lang="en-US" dirty="0" smtClean="0"/>
          </a:p>
          <a:p>
            <a:r>
              <a:rPr lang="en-US" b="1" dirty="0" smtClean="0"/>
              <a:t>Large clickable</a:t>
            </a:r>
            <a:r>
              <a:rPr lang="en-US" b="1" dirty="0"/>
              <a:t> </a:t>
            </a:r>
            <a:r>
              <a:rPr lang="en-US" b="1" dirty="0" smtClean="0"/>
              <a:t>links, buttons, areas, etc.</a:t>
            </a:r>
          </a:p>
          <a:p>
            <a:pPr lvl="1"/>
            <a:r>
              <a:rPr lang="en-US" dirty="0" smtClean="0"/>
              <a:t>This </a:t>
            </a:r>
            <a:r>
              <a:rPr lang="en-US" dirty="0"/>
              <a:t>helps users who cannot control a mouse with precision. </a:t>
            </a:r>
            <a:endParaRPr lang="en-US" dirty="0" smtClean="0"/>
          </a:p>
          <a:p>
            <a:r>
              <a:rPr lang="en-US" b="1" dirty="0" smtClean="0"/>
              <a:t>Coding so </a:t>
            </a:r>
            <a:r>
              <a:rPr lang="en-US" b="1" dirty="0"/>
              <a:t>that users can navigate by means of the keyboard alone, or a single switch access device </a:t>
            </a:r>
            <a:r>
              <a:rPr lang="en-US" b="1" dirty="0" smtClean="0"/>
              <a:t>alone</a:t>
            </a:r>
          </a:p>
          <a:p>
            <a:pPr lvl="1"/>
            <a:r>
              <a:rPr lang="en-US" dirty="0" smtClean="0"/>
              <a:t>This </a:t>
            </a:r>
            <a:r>
              <a:rPr lang="en-US" dirty="0"/>
              <a:t>helps users who cannot use a mouse or even a standard keyboard. </a:t>
            </a:r>
            <a:endParaRPr lang="en-US" dirty="0" smtClean="0"/>
          </a:p>
          <a:p>
            <a:r>
              <a:rPr lang="en-US" b="1" dirty="0" smtClean="0"/>
              <a:t>Increasing the session time out time to accommodate users who will take longer to fill out forms because of disabilities.</a:t>
            </a:r>
          </a:p>
        </p:txBody>
      </p:sp>
      <p:sp>
        <p:nvSpPr>
          <p:cNvPr id="4" name="Slide Number Placeholder 3"/>
          <p:cNvSpPr>
            <a:spLocks noGrp="1"/>
          </p:cNvSpPr>
          <p:nvPr>
            <p:ph type="sldNum" sz="quarter" idx="12"/>
          </p:nvPr>
        </p:nvSpPr>
        <p:spPr/>
        <p:txBody>
          <a:bodyPr/>
          <a:lstStyle/>
          <a:p>
            <a:fld id="{FD6276D1-37D0-4AD1-A0AE-7B59C3B754A5}" type="slidenum">
              <a:rPr lang="en-US" smtClean="0"/>
              <a:t>30</a:t>
            </a:fld>
            <a:endParaRPr lang="en-US"/>
          </a:p>
        </p:txBody>
      </p:sp>
    </p:spTree>
    <p:extLst>
      <p:ext uri="{BB962C8B-B14F-4D97-AF65-F5344CB8AC3E}">
        <p14:creationId xmlns:p14="http://schemas.microsoft.com/office/powerpoint/2010/main" val="8662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Working With </a:t>
            </a:r>
            <a:r>
              <a:rPr lang="en-US" dirty="0" smtClean="0"/>
              <a:t>Code and JAWS</a:t>
            </a:r>
            <a:endParaRPr lang="en-US" dirty="0"/>
          </a:p>
        </p:txBody>
      </p:sp>
      <p:sp>
        <p:nvSpPr>
          <p:cNvPr id="3" name="Content Placeholder 2"/>
          <p:cNvSpPr>
            <a:spLocks noGrp="1"/>
          </p:cNvSpPr>
          <p:nvPr>
            <p:ph idx="1"/>
          </p:nvPr>
        </p:nvSpPr>
        <p:spPr/>
        <p:txBody>
          <a:bodyPr>
            <a:normAutofit/>
          </a:bodyPr>
          <a:lstStyle/>
          <a:p>
            <a:r>
              <a:rPr lang="en-US" b="1" dirty="0"/>
              <a:t>Links</a:t>
            </a:r>
          </a:p>
          <a:p>
            <a:pPr lvl="1"/>
            <a:r>
              <a:rPr lang="en-US" dirty="0"/>
              <a:t>Clearly identify the target of each link</a:t>
            </a:r>
          </a:p>
          <a:p>
            <a:pPr lvl="1"/>
            <a:r>
              <a:rPr lang="en-US" dirty="0"/>
              <a:t>Use a title attribute that clearly and accurately describes the target link</a:t>
            </a:r>
          </a:p>
          <a:p>
            <a:pPr lvl="1"/>
            <a:r>
              <a:rPr lang="en-US" dirty="0"/>
              <a:t>If more than one link shares the same link text make sure title attribute is different</a:t>
            </a:r>
          </a:p>
          <a:p>
            <a:pPr lvl="1"/>
            <a:r>
              <a:rPr lang="en-US" dirty="0"/>
              <a:t>All links must have </a:t>
            </a:r>
            <a:r>
              <a:rPr lang="en-US" dirty="0" err="1"/>
              <a:t>href</a:t>
            </a:r>
            <a:r>
              <a:rPr lang="en-US" dirty="0"/>
              <a:t>. This allows users to tab over to them and for it to pick up they are links</a:t>
            </a:r>
          </a:p>
          <a:p>
            <a:pPr lvl="1"/>
            <a:r>
              <a:rPr lang="en-US" dirty="0"/>
              <a:t>If links share the same link text, point them to the same resource or change the link text.</a:t>
            </a:r>
          </a:p>
          <a:p>
            <a:endParaRPr lang="en-US" dirty="0"/>
          </a:p>
        </p:txBody>
      </p:sp>
    </p:spTree>
    <p:extLst>
      <p:ext uri="{BB962C8B-B14F-4D97-AF65-F5344CB8AC3E}">
        <p14:creationId xmlns:p14="http://schemas.microsoft.com/office/powerpoint/2010/main" val="1626032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Code and JAWS</a:t>
            </a:r>
          </a:p>
        </p:txBody>
      </p:sp>
      <p:sp>
        <p:nvSpPr>
          <p:cNvPr id="3" name="Content Placeholder 2"/>
          <p:cNvSpPr>
            <a:spLocks noGrp="1"/>
          </p:cNvSpPr>
          <p:nvPr>
            <p:ph idx="1"/>
          </p:nvPr>
        </p:nvSpPr>
        <p:spPr/>
        <p:txBody>
          <a:bodyPr>
            <a:normAutofit/>
          </a:bodyPr>
          <a:lstStyle/>
          <a:p>
            <a:r>
              <a:rPr lang="en-US" b="1" dirty="0" smtClean="0"/>
              <a:t>Links</a:t>
            </a:r>
          </a:p>
          <a:p>
            <a:pPr marL="0" indent="0">
              <a:buNone/>
            </a:pPr>
            <a:endParaRPr 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490" y="2484437"/>
            <a:ext cx="7730700"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646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Code and JAWS</a:t>
            </a:r>
          </a:p>
        </p:txBody>
      </p:sp>
      <p:sp>
        <p:nvSpPr>
          <p:cNvPr id="3" name="Content Placeholder 2"/>
          <p:cNvSpPr>
            <a:spLocks noGrp="1"/>
          </p:cNvSpPr>
          <p:nvPr>
            <p:ph idx="1"/>
          </p:nvPr>
        </p:nvSpPr>
        <p:spPr/>
        <p:txBody>
          <a:bodyPr>
            <a:normAutofit/>
          </a:bodyPr>
          <a:lstStyle/>
          <a:p>
            <a:r>
              <a:rPr lang="en-US" b="1" dirty="0" smtClean="0"/>
              <a:t>Images</a:t>
            </a:r>
          </a:p>
          <a:p>
            <a:pPr lvl="1"/>
            <a:r>
              <a:rPr lang="en-US" dirty="0"/>
              <a:t>Developers need to include a text equivalent for every non-text element.  </a:t>
            </a:r>
            <a:endParaRPr lang="en-US" dirty="0" smtClean="0"/>
          </a:p>
          <a:p>
            <a:pPr lvl="1"/>
            <a:r>
              <a:rPr lang="en-US" dirty="0" smtClean="0"/>
              <a:t>This </a:t>
            </a:r>
            <a:r>
              <a:rPr lang="en-US" dirty="0"/>
              <a:t>is done using the alt tag, but can also be done using </a:t>
            </a:r>
            <a:r>
              <a:rPr lang="en-US" dirty="0" err="1"/>
              <a:t>longdesc</a:t>
            </a:r>
            <a:r>
              <a:rPr lang="en-US" dirty="0"/>
              <a:t>, or in element content.  </a:t>
            </a:r>
            <a:endParaRPr lang="en-US" dirty="0" smtClean="0"/>
          </a:p>
          <a:p>
            <a:pPr lvl="1"/>
            <a:r>
              <a:rPr lang="en-US" dirty="0" smtClean="0"/>
              <a:t>You </a:t>
            </a:r>
            <a:r>
              <a:rPr lang="en-US" dirty="0"/>
              <a:t>do not have to include any words like “an image of” because Jaws will tell a user that it is an image if it inside &lt;</a:t>
            </a:r>
            <a:r>
              <a:rPr lang="en-US" dirty="0" err="1"/>
              <a:t>img</a:t>
            </a:r>
            <a:r>
              <a:rPr lang="en-US" dirty="0"/>
              <a:t>&gt; markup.</a:t>
            </a:r>
          </a:p>
          <a:p>
            <a:endParaRPr lang="en-US" b="1" dirty="0" smtClean="0"/>
          </a:p>
          <a:p>
            <a:pPr marL="0" indent="0">
              <a:buNone/>
            </a:pPr>
            <a:endParaRPr lang="en-US" b="1" dirty="0"/>
          </a:p>
        </p:txBody>
      </p:sp>
    </p:spTree>
    <p:extLst>
      <p:ext uri="{BB962C8B-B14F-4D97-AF65-F5344CB8AC3E}">
        <p14:creationId xmlns:p14="http://schemas.microsoft.com/office/powerpoint/2010/main" val="579677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Code and JAWS</a:t>
            </a:r>
          </a:p>
        </p:txBody>
      </p:sp>
      <p:sp>
        <p:nvSpPr>
          <p:cNvPr id="3" name="Content Placeholder 2"/>
          <p:cNvSpPr>
            <a:spLocks noGrp="1"/>
          </p:cNvSpPr>
          <p:nvPr>
            <p:ph idx="1"/>
          </p:nvPr>
        </p:nvSpPr>
        <p:spPr/>
        <p:txBody>
          <a:bodyPr>
            <a:normAutofit/>
          </a:bodyPr>
          <a:lstStyle/>
          <a:p>
            <a:r>
              <a:rPr lang="en-US" b="1" dirty="0" smtClean="0"/>
              <a:t>Images</a:t>
            </a:r>
          </a:p>
          <a:p>
            <a:pPr marL="0" indent="0">
              <a:buNone/>
            </a:pPr>
            <a:endParaRPr lang="en-US" b="1" dirty="0" smtClean="0"/>
          </a:p>
          <a:p>
            <a:pPr marL="0" indent="0">
              <a:buNone/>
            </a:pPr>
            <a:endParaRPr lang="en-US"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09800"/>
            <a:ext cx="8305800" cy="164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495800"/>
            <a:ext cx="8305800" cy="923330"/>
          </a:xfrm>
          <a:prstGeom prst="rect">
            <a:avLst/>
          </a:prstGeom>
        </p:spPr>
        <p:txBody>
          <a:bodyPr wrap="square">
            <a:spAutoFit/>
          </a:bodyPr>
          <a:lstStyle/>
          <a:p>
            <a:r>
              <a:rPr lang="en-US" dirty="0" smtClean="0"/>
              <a:t>In both situations above title does not have to be included because something does the same job as a tittle attribute.  Having a title attribute would be redundant. </a:t>
            </a:r>
            <a:endParaRPr lang="en-US" dirty="0"/>
          </a:p>
        </p:txBody>
      </p:sp>
    </p:spTree>
    <p:extLst>
      <p:ext uri="{BB962C8B-B14F-4D97-AF65-F5344CB8AC3E}">
        <p14:creationId xmlns:p14="http://schemas.microsoft.com/office/powerpoint/2010/main" val="2446736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Code and JAWS</a:t>
            </a:r>
          </a:p>
        </p:txBody>
      </p:sp>
      <p:sp>
        <p:nvSpPr>
          <p:cNvPr id="3" name="Content Placeholder 2"/>
          <p:cNvSpPr>
            <a:spLocks noGrp="1"/>
          </p:cNvSpPr>
          <p:nvPr>
            <p:ph idx="1"/>
          </p:nvPr>
        </p:nvSpPr>
        <p:spPr/>
        <p:txBody>
          <a:bodyPr/>
          <a:lstStyle/>
          <a:p>
            <a:r>
              <a:rPr lang="en-US" dirty="0" smtClean="0"/>
              <a:t>Headings</a:t>
            </a:r>
          </a:p>
          <a:p>
            <a:pPr lvl="1"/>
            <a:r>
              <a:rPr lang="en-US" dirty="0" smtClean="0"/>
              <a:t>Users </a:t>
            </a:r>
            <a:r>
              <a:rPr lang="en-US" dirty="0"/>
              <a:t>who use screen readers rely heavily on headings to navigate and to understand page </a:t>
            </a:r>
            <a:r>
              <a:rPr lang="en-US" dirty="0" smtClean="0"/>
              <a:t>organization</a:t>
            </a:r>
          </a:p>
          <a:p>
            <a:pPr lvl="1"/>
            <a:r>
              <a:rPr lang="en-US" dirty="0" smtClean="0"/>
              <a:t>Headings </a:t>
            </a:r>
            <a:r>
              <a:rPr lang="en-US" dirty="0"/>
              <a:t>(h1, h2, etc.) should be used accurately to help a </a:t>
            </a:r>
            <a:r>
              <a:rPr lang="en-US" dirty="0" smtClean="0"/>
              <a:t>user</a:t>
            </a:r>
            <a:endParaRPr lang="en-US" dirty="0"/>
          </a:p>
          <a:p>
            <a:endParaRPr lang="en-US" dirty="0"/>
          </a:p>
        </p:txBody>
      </p:sp>
    </p:spTree>
    <p:extLst>
      <p:ext uri="{BB962C8B-B14F-4D97-AF65-F5344CB8AC3E}">
        <p14:creationId xmlns:p14="http://schemas.microsoft.com/office/powerpoint/2010/main" val="873093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Code</a:t>
            </a:r>
            <a:endParaRPr lang="en-US" dirty="0"/>
          </a:p>
        </p:txBody>
      </p:sp>
      <p:sp>
        <p:nvSpPr>
          <p:cNvPr id="3" name="Content Placeholder 2"/>
          <p:cNvSpPr>
            <a:spLocks noGrp="1"/>
          </p:cNvSpPr>
          <p:nvPr>
            <p:ph idx="1"/>
          </p:nvPr>
        </p:nvSpPr>
        <p:spPr/>
        <p:txBody>
          <a:bodyPr/>
          <a:lstStyle/>
          <a:p>
            <a:r>
              <a:rPr lang="en-US" dirty="0" smtClean="0"/>
              <a:t>Headings</a:t>
            </a:r>
          </a:p>
          <a:p>
            <a:pPr marL="0" indent="0">
              <a:buNone/>
            </a:pPr>
            <a:endParaRPr lang="en-US"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7983671"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93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Code</a:t>
            </a:r>
            <a:endParaRPr lang="en-US" dirty="0"/>
          </a:p>
        </p:txBody>
      </p:sp>
      <p:sp>
        <p:nvSpPr>
          <p:cNvPr id="3" name="Content Placeholder 2"/>
          <p:cNvSpPr>
            <a:spLocks noGrp="1"/>
          </p:cNvSpPr>
          <p:nvPr>
            <p:ph idx="1"/>
          </p:nvPr>
        </p:nvSpPr>
        <p:spPr/>
        <p:txBody>
          <a:bodyPr/>
          <a:lstStyle/>
          <a:p>
            <a:r>
              <a:rPr lang="en-US" dirty="0" smtClean="0"/>
              <a:t>Forms and Labels</a:t>
            </a:r>
          </a:p>
          <a:p>
            <a:pPr lvl="1"/>
            <a:r>
              <a:rPr lang="en-US" dirty="0"/>
              <a:t>Jaws has the ability to detect a form and switches modes to read it properly so it is important to properly set up </a:t>
            </a:r>
            <a:r>
              <a:rPr lang="en-US" dirty="0" smtClean="0"/>
              <a:t>form</a:t>
            </a:r>
          </a:p>
          <a:p>
            <a:pPr lvl="1"/>
            <a:r>
              <a:rPr lang="en-US" dirty="0" smtClean="0"/>
              <a:t>Labels should be used for input.</a:t>
            </a:r>
          </a:p>
          <a:p>
            <a:pPr lvl="1"/>
            <a:r>
              <a:rPr lang="en-US" dirty="0" smtClean="0"/>
              <a:t>&lt;label </a:t>
            </a:r>
            <a:r>
              <a:rPr lang="en-US" dirty="0"/>
              <a:t>for=””&gt; </a:t>
            </a:r>
            <a:r>
              <a:rPr lang="en-US" dirty="0" smtClean="0"/>
              <a:t>should </a:t>
            </a:r>
            <a:r>
              <a:rPr lang="en-US" dirty="0"/>
              <a:t>be used to make it easier for a user to select and understand checkboxes, radio buttons, </a:t>
            </a:r>
            <a:r>
              <a:rPr lang="en-US" dirty="0" err="1" smtClean="0"/>
              <a:t>etc</a:t>
            </a:r>
            <a:endParaRPr lang="en-US" dirty="0" smtClean="0"/>
          </a:p>
          <a:p>
            <a:pPr marL="0" indent="0">
              <a:buNone/>
            </a:pPr>
            <a:endParaRPr lang="en-US" dirty="0" smtClean="0"/>
          </a:p>
        </p:txBody>
      </p:sp>
    </p:spTree>
    <p:extLst>
      <p:ext uri="{BB962C8B-B14F-4D97-AF65-F5344CB8AC3E}">
        <p14:creationId xmlns:p14="http://schemas.microsoft.com/office/powerpoint/2010/main" val="2533903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Code</a:t>
            </a:r>
            <a:endParaRPr lang="en-US" dirty="0"/>
          </a:p>
        </p:txBody>
      </p:sp>
      <p:sp>
        <p:nvSpPr>
          <p:cNvPr id="3" name="Content Placeholder 2"/>
          <p:cNvSpPr>
            <a:spLocks noGrp="1"/>
          </p:cNvSpPr>
          <p:nvPr>
            <p:ph idx="1"/>
          </p:nvPr>
        </p:nvSpPr>
        <p:spPr/>
        <p:txBody>
          <a:bodyPr/>
          <a:lstStyle/>
          <a:p>
            <a:r>
              <a:rPr lang="en-US" dirty="0" smtClean="0"/>
              <a:t>Forms and Labels</a:t>
            </a:r>
          </a:p>
          <a:p>
            <a:pPr marL="0" indent="0">
              <a:buNone/>
            </a:pPr>
            <a:endParaRPr 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 y="2286000"/>
            <a:ext cx="9759951" cy="132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134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ARIA</a:t>
            </a:r>
            <a:endParaRPr lang="en-US" dirty="0"/>
          </a:p>
        </p:txBody>
      </p:sp>
      <p:sp>
        <p:nvSpPr>
          <p:cNvPr id="3" name="Content Placeholder 2"/>
          <p:cNvSpPr>
            <a:spLocks noGrp="1"/>
          </p:cNvSpPr>
          <p:nvPr>
            <p:ph idx="1"/>
          </p:nvPr>
        </p:nvSpPr>
        <p:spPr/>
        <p:txBody>
          <a:bodyPr>
            <a:normAutofit/>
          </a:bodyPr>
          <a:lstStyle/>
          <a:p>
            <a:r>
              <a:rPr lang="en-US" sz="2400" dirty="0" smtClean="0"/>
              <a:t>Accessible Rich </a:t>
            </a:r>
            <a:r>
              <a:rPr lang="en-US" sz="2400" dirty="0" err="1" smtClean="0"/>
              <a:t>Internat</a:t>
            </a:r>
            <a:r>
              <a:rPr lang="en-US" sz="2400" dirty="0" smtClean="0"/>
              <a:t> Applications (ARIA) is a way of adding code snippets to your html and </a:t>
            </a:r>
            <a:r>
              <a:rPr lang="en-US" sz="2400" dirty="0" err="1" smtClean="0"/>
              <a:t>javascript</a:t>
            </a:r>
            <a:r>
              <a:rPr lang="en-US" sz="2400" dirty="0" smtClean="0"/>
              <a:t> to help users using screen readers better access your web content and applications.  </a:t>
            </a:r>
          </a:p>
          <a:p>
            <a:r>
              <a:rPr lang="en-US" sz="2400" dirty="0" smtClean="0"/>
              <a:t>Things like form roles, hints and error messages, along with a lot more can be added to code easily.  </a:t>
            </a:r>
          </a:p>
          <a:p>
            <a:r>
              <a:rPr lang="en-US" sz="2400" dirty="0" smtClean="0"/>
              <a:t>Examples below: more information and code at </a:t>
            </a:r>
            <a:r>
              <a:rPr lang="en-US" sz="2400" dirty="0" smtClean="0">
                <a:hlinkClick r:id="rId2"/>
              </a:rPr>
              <a:t>http://www.w3.org/TR/2010/NOTE-WCAG20-TECHS-20101014/aria.html</a:t>
            </a:r>
            <a:endParaRPr lang="en-US" sz="2400" dirty="0"/>
          </a:p>
        </p:txBody>
      </p:sp>
    </p:spTree>
    <p:extLst>
      <p:ext uri="{BB962C8B-B14F-4D97-AF65-F5344CB8AC3E}">
        <p14:creationId xmlns:p14="http://schemas.microsoft.com/office/powerpoint/2010/main" val="10032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Something Accessible</a:t>
            </a:r>
          </a:p>
        </p:txBody>
      </p:sp>
      <p:sp>
        <p:nvSpPr>
          <p:cNvPr id="3" name="Content Placeholder 2"/>
          <p:cNvSpPr>
            <a:spLocks noGrp="1"/>
          </p:cNvSpPr>
          <p:nvPr>
            <p:ph idx="1"/>
          </p:nvPr>
        </p:nvSpPr>
        <p:spPr/>
        <p:txBody>
          <a:bodyPr/>
          <a:lstStyle/>
          <a:p>
            <a:r>
              <a:rPr lang="en-US" dirty="0" smtClean="0"/>
              <a:t>How many would say a website you recently created was accessible?</a:t>
            </a:r>
          </a:p>
          <a:p>
            <a:pPr lvl="1"/>
            <a:r>
              <a:rPr lang="en-US" dirty="0" smtClean="0"/>
              <a:t>What if a person using it is blind?</a:t>
            </a:r>
          </a:p>
          <a:p>
            <a:pPr lvl="1"/>
            <a:r>
              <a:rPr lang="en-US" dirty="0" smtClean="0"/>
              <a:t>What if a person using it has low to no mobility of their hands? </a:t>
            </a:r>
            <a:endParaRPr lang="en-US" dirty="0" smtClean="0"/>
          </a:p>
          <a:p>
            <a:r>
              <a:rPr lang="en-US" dirty="0" smtClean="0"/>
              <a:t>To </a:t>
            </a:r>
            <a:r>
              <a:rPr lang="en-US" dirty="0" smtClean="0"/>
              <a:t>be accessible, something has to be able to be used successfully by everyone, no matter what disability a person has or doesn’t have.</a:t>
            </a:r>
          </a:p>
          <a:p>
            <a:r>
              <a:rPr lang="en-US" dirty="0" smtClean="0"/>
              <a:t>Ask yourself, if a person with ______ was using this site/app, could they successfully use it to do the goal of the site/app.</a:t>
            </a:r>
          </a:p>
          <a:p>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4</a:t>
            </a:fld>
            <a:endParaRPr lang="en-US"/>
          </a:p>
        </p:txBody>
      </p:sp>
    </p:spTree>
    <p:extLst>
      <p:ext uri="{BB962C8B-B14F-4D97-AF65-F5344CB8AC3E}">
        <p14:creationId xmlns:p14="http://schemas.microsoft.com/office/powerpoint/2010/main" val="198028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ARIA Example</a:t>
            </a:r>
            <a:endParaRPr lang="en-US" dirty="0"/>
          </a:p>
        </p:txBody>
      </p:sp>
      <p:sp>
        <p:nvSpPr>
          <p:cNvPr id="3" name="Content Placeholder 2"/>
          <p:cNvSpPr>
            <a:spLocks noGrp="1"/>
          </p:cNvSpPr>
          <p:nvPr>
            <p:ph idx="1"/>
          </p:nvPr>
        </p:nvSpPr>
        <p:spPr/>
        <p:txBody>
          <a:bodyPr>
            <a:normAutofit lnSpcReduction="10000"/>
          </a:bodyPr>
          <a:lstStyle/>
          <a:p>
            <a:r>
              <a:rPr lang="en-US" b="1" dirty="0"/>
              <a:t>Example:</a:t>
            </a:r>
          </a:p>
          <a:p>
            <a:r>
              <a:rPr lang="en-US" dirty="0"/>
              <a:t>With message pop we ran into an issue with it not being read by the screen reader.  </a:t>
            </a:r>
            <a:endParaRPr lang="en-US" dirty="0" smtClean="0"/>
          </a:p>
          <a:p>
            <a:r>
              <a:rPr lang="en-US" dirty="0" smtClean="0"/>
              <a:t>Why the issue?</a:t>
            </a:r>
          </a:p>
          <a:p>
            <a:pPr lvl="1"/>
            <a:r>
              <a:rPr lang="en-US" dirty="0" smtClean="0"/>
              <a:t>It </a:t>
            </a:r>
            <a:r>
              <a:rPr lang="en-US" dirty="0"/>
              <a:t>was being appended at the end of the body and the ready was never getting to it.  </a:t>
            </a:r>
          </a:p>
          <a:p>
            <a:pPr lvl="1"/>
            <a:r>
              <a:rPr lang="en-US" dirty="0" smtClean="0"/>
              <a:t>It </a:t>
            </a:r>
            <a:r>
              <a:rPr lang="en-US" dirty="0"/>
              <a:t>also wasn’t being picked up as any kind of alert because by nature it is just a colored div.  </a:t>
            </a:r>
          </a:p>
          <a:p>
            <a:r>
              <a:rPr lang="en-US" dirty="0" smtClean="0"/>
              <a:t>The Solution?</a:t>
            </a:r>
          </a:p>
          <a:p>
            <a:pPr lvl="1"/>
            <a:r>
              <a:rPr lang="en-US" dirty="0" smtClean="0"/>
              <a:t>Code was changed so it was prepended </a:t>
            </a:r>
            <a:r>
              <a:rPr lang="en-US" dirty="0"/>
              <a:t>to the beginning of the body so it is the first thing read by the screen </a:t>
            </a:r>
            <a:r>
              <a:rPr lang="en-US" dirty="0" smtClean="0"/>
              <a:t>reader</a:t>
            </a:r>
          </a:p>
          <a:p>
            <a:pPr lvl="1"/>
            <a:r>
              <a:rPr lang="en-US" dirty="0" smtClean="0"/>
              <a:t>We used </a:t>
            </a:r>
            <a:r>
              <a:rPr lang="en-US" dirty="0"/>
              <a:t>ARIA’s role=alert feature so screen readers would read the div as an alert to notify user </a:t>
            </a:r>
            <a:r>
              <a:rPr lang="en-US" dirty="0" smtClean="0"/>
              <a:t>that there was something that needed attention.</a:t>
            </a:r>
            <a:endParaRPr lang="en-US" dirty="0"/>
          </a:p>
        </p:txBody>
      </p:sp>
    </p:spTree>
    <p:extLst>
      <p:ext uri="{BB962C8B-B14F-4D97-AF65-F5344CB8AC3E}">
        <p14:creationId xmlns:p14="http://schemas.microsoft.com/office/powerpoint/2010/main" val="652483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ARIA Example</a:t>
            </a:r>
            <a:endParaRPr 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686800" cy="148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407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ARIA Example</a:t>
            </a:r>
            <a:endParaRPr lang="en-US" dirty="0"/>
          </a:p>
        </p:txBody>
      </p:sp>
      <p:sp>
        <p:nvSpPr>
          <p:cNvPr id="3" name="Content Placeholder 2"/>
          <p:cNvSpPr>
            <a:spLocks noGrp="1"/>
          </p:cNvSpPr>
          <p:nvPr>
            <p:ph idx="1"/>
          </p:nvPr>
        </p:nvSpPr>
        <p:spPr>
          <a:xfrm>
            <a:off x="508704" y="5366266"/>
            <a:ext cx="8229600" cy="838200"/>
          </a:xfrm>
        </p:spPr>
        <p:txBody>
          <a:bodyPr>
            <a:normAutofit/>
          </a:bodyPr>
          <a:lstStyle/>
          <a:p>
            <a:pPr marL="0" indent="0">
              <a:buNone/>
            </a:pPr>
            <a:r>
              <a:rPr lang="en-US" sz="1600" dirty="0" smtClean="0"/>
              <a:t>&lt;a </a:t>
            </a:r>
            <a:r>
              <a:rPr lang="en-US" sz="1600" dirty="0" err="1"/>
              <a:t>href</a:t>
            </a:r>
            <a:r>
              <a:rPr lang="en-US" sz="1600" dirty="0" smtClean="0"/>
              <a:t>="</a:t>
            </a:r>
            <a:r>
              <a:rPr lang="en-US" sz="1600" dirty="0" err="1" smtClean="0">
                <a:hlinkClick r:id="rId2"/>
              </a:rPr>
              <a:t>enroll.php?courseid</a:t>
            </a:r>
            <a:r>
              <a:rPr lang="en-US" sz="1600" dirty="0" smtClean="0">
                <a:hlinkClick r:id="rId2"/>
              </a:rPr>
              <a:t>=26&amp;filter=all</a:t>
            </a:r>
            <a:r>
              <a:rPr lang="en-US" sz="1600" dirty="0" smtClean="0"/>
              <a:t>" </a:t>
            </a:r>
            <a:r>
              <a:rPr lang="en-US" sz="1600" dirty="0"/>
              <a:t>aria-label="Enroll now for Google Forms Intermediate on Thursday </a:t>
            </a:r>
            <a:r>
              <a:rPr lang="en-US" sz="1600" dirty="0" smtClean="0"/>
              <a:t>October 2 </a:t>
            </a:r>
            <a:r>
              <a:rPr lang="en-US" sz="1600" dirty="0"/>
              <a:t>at 1:30PM"&gt;Enroll now for Google Forms Intermediate&lt;/</a:t>
            </a:r>
            <a:r>
              <a:rPr lang="en-US" sz="1600" dirty="0" smtClean="0"/>
              <a:t>a&gt;</a:t>
            </a:r>
            <a:endParaRPr lang="en-US"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91170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9110" y="5029200"/>
            <a:ext cx="1853969" cy="369332"/>
          </a:xfrm>
          <a:prstGeom prst="rect">
            <a:avLst/>
          </a:prstGeom>
          <a:noFill/>
        </p:spPr>
        <p:txBody>
          <a:bodyPr wrap="none" rtlCol="0">
            <a:spAutoFit/>
          </a:bodyPr>
          <a:lstStyle/>
          <a:p>
            <a:r>
              <a:rPr lang="en-US" b="1" u="sng" dirty="0" smtClean="0"/>
              <a:t>With Aria Label</a:t>
            </a:r>
            <a:endParaRPr lang="en-US" b="1" u="sng" dirty="0"/>
          </a:p>
        </p:txBody>
      </p:sp>
      <p:sp>
        <p:nvSpPr>
          <p:cNvPr id="7" name="Content Placeholder 2"/>
          <p:cNvSpPr txBox="1">
            <a:spLocks/>
          </p:cNvSpPr>
          <p:nvPr/>
        </p:nvSpPr>
        <p:spPr>
          <a:xfrm>
            <a:off x="518633" y="3994666"/>
            <a:ext cx="8229600" cy="83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600" dirty="0" smtClean="0"/>
              <a:t>&lt;a </a:t>
            </a:r>
            <a:r>
              <a:rPr lang="en-US" sz="1600" dirty="0" err="1" smtClean="0"/>
              <a:t>href</a:t>
            </a:r>
            <a:r>
              <a:rPr lang="en-US" sz="1600" dirty="0" smtClean="0"/>
              <a:t>="</a:t>
            </a:r>
            <a:r>
              <a:rPr lang="en-US" sz="1600" dirty="0" err="1" smtClean="0">
                <a:hlinkClick r:id="rId2"/>
              </a:rPr>
              <a:t>enroll.php?courseid</a:t>
            </a:r>
            <a:r>
              <a:rPr lang="en-US" sz="1600" dirty="0" smtClean="0">
                <a:hlinkClick r:id="rId2"/>
              </a:rPr>
              <a:t>=26&amp;filter=all</a:t>
            </a:r>
            <a:r>
              <a:rPr lang="en-US" sz="1600" dirty="0" smtClean="0"/>
              <a:t>"&gt;Enroll now for Google Forms Intermediate&lt;/a&gt;</a:t>
            </a:r>
            <a:endParaRPr lang="en-US" sz="1600" dirty="0"/>
          </a:p>
        </p:txBody>
      </p:sp>
      <p:sp>
        <p:nvSpPr>
          <p:cNvPr id="8" name="TextBox 7"/>
          <p:cNvSpPr txBox="1"/>
          <p:nvPr/>
        </p:nvSpPr>
        <p:spPr>
          <a:xfrm>
            <a:off x="509039" y="3657600"/>
            <a:ext cx="2213042" cy="369332"/>
          </a:xfrm>
          <a:prstGeom prst="rect">
            <a:avLst/>
          </a:prstGeom>
          <a:noFill/>
        </p:spPr>
        <p:txBody>
          <a:bodyPr wrap="none" rtlCol="0">
            <a:spAutoFit/>
          </a:bodyPr>
          <a:lstStyle/>
          <a:p>
            <a:r>
              <a:rPr lang="en-US" b="1" u="sng" dirty="0" smtClean="0"/>
              <a:t>Without Aria Label</a:t>
            </a:r>
            <a:endParaRPr lang="en-US" b="1" u="sng" dirty="0"/>
          </a:p>
        </p:txBody>
      </p:sp>
    </p:spTree>
    <p:extLst>
      <p:ext uri="{BB962C8B-B14F-4D97-AF65-F5344CB8AC3E}">
        <p14:creationId xmlns:p14="http://schemas.microsoft.com/office/powerpoint/2010/main" val="4224051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 We Do</a:t>
            </a:r>
            <a:endParaRPr lang="en-US" dirty="0"/>
          </a:p>
        </p:txBody>
      </p:sp>
      <p:sp>
        <p:nvSpPr>
          <p:cNvPr id="6" name="Text Placeholder 5"/>
          <p:cNvSpPr>
            <a:spLocks noGrp="1"/>
          </p:cNvSpPr>
          <p:nvPr>
            <p:ph type="body" idx="1"/>
          </p:nvPr>
        </p:nvSpPr>
        <p:spPr/>
        <p:txBody>
          <a:bodyPr/>
          <a:lstStyle/>
          <a:p>
            <a:r>
              <a:rPr lang="en-US" dirty="0" smtClean="0"/>
              <a:t>Tying it all together</a:t>
            </a:r>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43</a:t>
            </a:fld>
            <a:endParaRPr lang="en-US"/>
          </a:p>
        </p:txBody>
      </p:sp>
    </p:spTree>
    <p:extLst>
      <p:ext uri="{BB962C8B-B14F-4D97-AF65-F5344CB8AC3E}">
        <p14:creationId xmlns:p14="http://schemas.microsoft.com/office/powerpoint/2010/main" val="4043372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Simply…</a:t>
            </a:r>
            <a:endParaRPr lang="en-US" dirty="0"/>
          </a:p>
        </p:txBody>
      </p:sp>
      <p:sp>
        <p:nvSpPr>
          <p:cNvPr id="3" name="Content Placeholder 2"/>
          <p:cNvSpPr>
            <a:spLocks noGrp="1"/>
          </p:cNvSpPr>
          <p:nvPr>
            <p:ph idx="1"/>
          </p:nvPr>
        </p:nvSpPr>
        <p:spPr/>
        <p:txBody>
          <a:bodyPr>
            <a:normAutofit lnSpcReduction="10000"/>
          </a:bodyPr>
          <a:lstStyle/>
          <a:p>
            <a:r>
              <a:rPr lang="en-US" dirty="0"/>
              <a:t>Do not make or buy anything that does not allow a person with a disability to use it or have an alternative to using it that gives them the same advantage/usage (use it with the help of assistive technology, call instead of using a website)</a:t>
            </a:r>
          </a:p>
          <a:p>
            <a:pPr lvl="1"/>
            <a:r>
              <a:rPr lang="en-US" dirty="0"/>
              <a:t>Develop applications that are </a:t>
            </a:r>
            <a:r>
              <a:rPr lang="en-US" dirty="0" smtClean="0"/>
              <a:t>accessible</a:t>
            </a:r>
          </a:p>
          <a:p>
            <a:pPr lvl="2"/>
            <a:r>
              <a:rPr lang="en-US" dirty="0"/>
              <a:t>WCAG 2.0 AA </a:t>
            </a:r>
            <a:r>
              <a:rPr lang="en-US" dirty="0" smtClean="0"/>
              <a:t>Compliance</a:t>
            </a:r>
            <a:endParaRPr lang="en-US" dirty="0"/>
          </a:p>
          <a:p>
            <a:pPr lvl="1"/>
            <a:r>
              <a:rPr lang="en-US" dirty="0"/>
              <a:t>Procure technology that is accessible</a:t>
            </a:r>
          </a:p>
          <a:p>
            <a:r>
              <a:rPr lang="en-US" dirty="0"/>
              <a:t>Make things accessible and easy to use for </a:t>
            </a:r>
            <a:r>
              <a:rPr lang="en-US" dirty="0" smtClean="0"/>
              <a:t>everyone</a:t>
            </a:r>
          </a:p>
          <a:p>
            <a:pPr lvl="1"/>
            <a:r>
              <a:rPr lang="en-US" dirty="0" smtClean="0"/>
              <a:t>Design </a:t>
            </a:r>
            <a:r>
              <a:rPr lang="en-US" dirty="0"/>
              <a:t>and build our apps with </a:t>
            </a:r>
            <a:r>
              <a:rPr lang="en-US" b="1" dirty="0"/>
              <a:t>all </a:t>
            </a:r>
            <a:r>
              <a:rPr lang="en-US" dirty="0"/>
              <a:t>possible users in </a:t>
            </a:r>
            <a:r>
              <a:rPr lang="en-US" dirty="0" smtClean="0"/>
              <a:t>mind</a:t>
            </a:r>
          </a:p>
          <a:p>
            <a:pPr lvl="1"/>
            <a:r>
              <a:rPr lang="en-US" dirty="0" smtClean="0"/>
              <a:t>Test </a:t>
            </a:r>
            <a:r>
              <a:rPr lang="en-US" dirty="0"/>
              <a:t>apps for accessibility (process on next slide)</a:t>
            </a:r>
          </a:p>
          <a:p>
            <a:pPr lvl="0"/>
            <a:r>
              <a:rPr lang="en-US" dirty="0"/>
              <a:t>Make sure we contribute to complete “program access” to people with disabilities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44</a:t>
            </a:fld>
            <a:endParaRPr lang="en-US"/>
          </a:p>
        </p:txBody>
      </p:sp>
    </p:spTree>
    <p:extLst>
      <p:ext uri="{BB962C8B-B14F-4D97-AF65-F5344CB8AC3E}">
        <p14:creationId xmlns:p14="http://schemas.microsoft.com/office/powerpoint/2010/main" val="4054036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for Testing Accessibility</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514350" indent="-514350">
              <a:buFont typeface="+mj-lt"/>
              <a:buAutoNum type="arabicPeriod"/>
            </a:pPr>
            <a:r>
              <a:rPr lang="en-US" dirty="0" smtClean="0"/>
              <a:t>Code with accessibility in mind</a:t>
            </a:r>
          </a:p>
          <a:p>
            <a:pPr marL="514350" indent="-514350">
              <a:buFont typeface="+mj-lt"/>
              <a:buAutoNum type="arabicPeriod"/>
            </a:pPr>
            <a:r>
              <a:rPr lang="en-US" dirty="0" smtClean="0"/>
              <a:t>Check your site against WCAG 2.0 Checklist</a:t>
            </a:r>
          </a:p>
          <a:p>
            <a:pPr marL="514350" indent="-514350">
              <a:buFont typeface="+mj-lt"/>
              <a:buAutoNum type="arabicPeriod"/>
            </a:pPr>
            <a:r>
              <a:rPr lang="en-US" dirty="0" smtClean="0"/>
              <a:t>Test your code using the WAVE Firefox Toolbar </a:t>
            </a:r>
          </a:p>
          <a:p>
            <a:pPr marL="1314450" lvl="2" indent="-514350">
              <a:buFont typeface="+mj-lt"/>
              <a:buAutoNum type="alphaLcParenR"/>
            </a:pPr>
            <a:r>
              <a:rPr lang="en-US" dirty="0" smtClean="0"/>
              <a:t>Download at </a:t>
            </a:r>
            <a:r>
              <a:rPr lang="en-US" dirty="0" smtClean="0">
                <a:hlinkClick r:id="rId2"/>
              </a:rPr>
              <a:t>https://addons.mozilla.org/en-us/firefox/addon/wave-toolbar/</a:t>
            </a:r>
            <a:endParaRPr lang="en-US" dirty="0" smtClean="0"/>
          </a:p>
          <a:p>
            <a:pPr marL="514350" indent="-514350">
              <a:buFont typeface="+mj-lt"/>
              <a:buAutoNum type="arabicPeriod"/>
            </a:pPr>
            <a:r>
              <a:rPr lang="en-US" dirty="0" smtClean="0"/>
              <a:t>Make changes based on what the test says</a:t>
            </a:r>
          </a:p>
          <a:p>
            <a:pPr marL="514350" indent="-514350">
              <a:buFont typeface="+mj-lt"/>
              <a:buAutoNum type="arabicPeriod"/>
            </a:pPr>
            <a:r>
              <a:rPr lang="en-US" dirty="0" smtClean="0"/>
              <a:t>Test with NVDA screen reader (free screen reader) and make changes if needed</a:t>
            </a:r>
          </a:p>
          <a:p>
            <a:pPr marL="514350" indent="-514350">
              <a:buFont typeface="+mj-lt"/>
              <a:buAutoNum type="arabicPeriod"/>
            </a:pPr>
            <a:r>
              <a:rPr lang="en-US" dirty="0" smtClean="0"/>
              <a:t>Take the product to Student Accessibility Services (SAS) to be tested with a JAWS screen reader and get recommendations</a:t>
            </a:r>
          </a:p>
          <a:p>
            <a:pPr marL="514350" indent="-514350">
              <a:buFont typeface="+mj-lt"/>
              <a:buAutoNum type="arabicPeriod"/>
            </a:pPr>
            <a:r>
              <a:rPr lang="en-US" dirty="0" smtClean="0"/>
              <a:t>Make changes based on SAS testing (repeat step 4 if needed)</a:t>
            </a:r>
          </a:p>
          <a:p>
            <a:pPr marL="514350" indent="-514350">
              <a:buFont typeface="+mj-lt"/>
              <a:buAutoNum type="arabicPeriod"/>
            </a:pPr>
            <a:r>
              <a:rPr lang="en-US" dirty="0" smtClean="0"/>
              <a:t>Seek SAS signature that product was tested and approved*</a:t>
            </a:r>
            <a:endParaRPr lang="en-US" dirty="0"/>
          </a:p>
        </p:txBody>
      </p:sp>
    </p:spTree>
    <p:extLst>
      <p:ext uri="{BB962C8B-B14F-4D97-AF65-F5344CB8AC3E}">
        <p14:creationId xmlns:p14="http://schemas.microsoft.com/office/powerpoint/2010/main" val="2340237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000" dirty="0" smtClean="0">
                <a:hlinkClick r:id="rId2"/>
              </a:rPr>
              <a:t>http://webaim.org/</a:t>
            </a:r>
            <a:endParaRPr lang="en-US" sz="2000" dirty="0" smtClean="0"/>
          </a:p>
          <a:p>
            <a:r>
              <a:rPr lang="en-US" sz="2000" dirty="0" smtClean="0">
                <a:hlinkClick r:id="rId3"/>
              </a:rPr>
              <a:t>http://en.wikipedia.org/wiki/Web_accessibility</a:t>
            </a:r>
            <a:endParaRPr lang="en-US" sz="2000" dirty="0" smtClean="0"/>
          </a:p>
          <a:p>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FD6276D1-37D0-4AD1-A0AE-7B59C3B754A5}" type="slidenum">
              <a:rPr lang="en-US" smtClean="0"/>
              <a:t>46</a:t>
            </a:fld>
            <a:endParaRPr lang="en-US"/>
          </a:p>
        </p:txBody>
      </p:sp>
    </p:spTree>
    <p:extLst>
      <p:ext uri="{BB962C8B-B14F-4D97-AF65-F5344CB8AC3E}">
        <p14:creationId xmlns:p14="http://schemas.microsoft.com/office/powerpoint/2010/main" val="275814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 Web Accessible? </a:t>
            </a:r>
            <a:endParaRPr lang="en-US" dirty="0"/>
          </a:p>
        </p:txBody>
      </p:sp>
      <p:sp>
        <p:nvSpPr>
          <p:cNvPr id="3" name="Content Placeholder 2"/>
          <p:cNvSpPr>
            <a:spLocks noGrp="1"/>
          </p:cNvSpPr>
          <p:nvPr>
            <p:ph idx="1"/>
          </p:nvPr>
        </p:nvSpPr>
        <p:spPr/>
        <p:txBody>
          <a:bodyPr>
            <a:normAutofit/>
          </a:bodyPr>
          <a:lstStyle/>
          <a:p>
            <a:r>
              <a:rPr lang="en-US" sz="2800" dirty="0" smtClean="0"/>
              <a:t>Ethical Responsibility</a:t>
            </a:r>
          </a:p>
          <a:p>
            <a:r>
              <a:rPr lang="en-US" sz="2800" dirty="0" smtClean="0"/>
              <a:t>Legal Responsibility</a:t>
            </a:r>
          </a:p>
          <a:p>
            <a:pPr lvl="1"/>
            <a:r>
              <a:rPr lang="en-US" sz="2400" dirty="0"/>
              <a:t>The law states we have to be accessible for “qualified individuals</a:t>
            </a:r>
            <a:r>
              <a:rPr lang="en-US" sz="2400" dirty="0" smtClean="0"/>
              <a:t>”.</a:t>
            </a:r>
          </a:p>
          <a:p>
            <a:pPr lvl="2"/>
            <a:r>
              <a:rPr lang="en-US" sz="2000" dirty="0" smtClean="0"/>
              <a:t>Qualified </a:t>
            </a:r>
            <a:r>
              <a:rPr lang="en-US" sz="2000" dirty="0"/>
              <a:t>individuals </a:t>
            </a:r>
            <a:r>
              <a:rPr lang="en-US" sz="2000" dirty="0" smtClean="0"/>
              <a:t>include </a:t>
            </a:r>
            <a:r>
              <a:rPr lang="en-US" sz="2000" dirty="0"/>
              <a:t>students, prospective students, and almost anyone using our </a:t>
            </a:r>
            <a:r>
              <a:rPr lang="en-US" sz="2000" dirty="0" smtClean="0"/>
              <a:t>web sites.</a:t>
            </a:r>
          </a:p>
          <a:p>
            <a:pPr lvl="1"/>
            <a:r>
              <a:rPr lang="en-US" sz="2400" dirty="0" smtClean="0"/>
              <a:t>The law also states we have to give every student the same chance at success.</a:t>
            </a:r>
          </a:p>
          <a:p>
            <a:pPr lvl="1"/>
            <a:r>
              <a:rPr lang="en-US" sz="2400" dirty="0" smtClean="0"/>
              <a:t>When </a:t>
            </a:r>
            <a:r>
              <a:rPr lang="en-US" sz="2400" dirty="0"/>
              <a:t>sites are correctly designed, developed and edited, all users have equal access to information and </a:t>
            </a:r>
            <a:r>
              <a:rPr lang="en-US" sz="2400" dirty="0" smtClean="0"/>
              <a:t>functionality and that makes everyone happy.</a:t>
            </a:r>
            <a:endParaRPr lang="en-US" sz="2400" dirty="0"/>
          </a:p>
          <a:p>
            <a:endParaRPr lang="en-US" dirty="0" smtClean="0"/>
          </a:p>
        </p:txBody>
      </p:sp>
      <p:sp>
        <p:nvSpPr>
          <p:cNvPr id="4" name="Slide Number Placeholder 3"/>
          <p:cNvSpPr>
            <a:spLocks noGrp="1"/>
          </p:cNvSpPr>
          <p:nvPr>
            <p:ph type="sldNum" sz="quarter" idx="12"/>
          </p:nvPr>
        </p:nvSpPr>
        <p:spPr/>
        <p:txBody>
          <a:bodyPr/>
          <a:lstStyle/>
          <a:p>
            <a:fld id="{FD6276D1-37D0-4AD1-A0AE-7B59C3B754A5}" type="slidenum">
              <a:rPr lang="en-US" smtClean="0"/>
              <a:t>5</a:t>
            </a:fld>
            <a:endParaRPr lang="en-US"/>
          </a:p>
        </p:txBody>
      </p:sp>
    </p:spTree>
    <p:extLst>
      <p:ext uri="{BB962C8B-B14F-4D97-AF65-F5344CB8AC3E}">
        <p14:creationId xmlns:p14="http://schemas.microsoft.com/office/powerpoint/2010/main" val="1414187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Trend In Higher Education</a:t>
            </a:r>
            <a:endParaRPr lang="en-US" dirty="0"/>
          </a:p>
        </p:txBody>
      </p:sp>
      <p:sp>
        <p:nvSpPr>
          <p:cNvPr id="3" name="Content Placeholder 2"/>
          <p:cNvSpPr>
            <a:spLocks noGrp="1"/>
          </p:cNvSpPr>
          <p:nvPr>
            <p:ph idx="1"/>
          </p:nvPr>
        </p:nvSpPr>
        <p:spPr/>
        <p:txBody>
          <a:bodyPr/>
          <a:lstStyle/>
          <a:p>
            <a:r>
              <a:rPr lang="en-US" dirty="0"/>
              <a:t>During the past five years inaccessible Information Technology (IT) has increasingly impacted higher education. </a:t>
            </a:r>
            <a:endParaRPr lang="en-US" dirty="0" smtClean="0"/>
          </a:p>
          <a:p>
            <a:r>
              <a:rPr lang="en-US" dirty="0" smtClean="0"/>
              <a:t>Louisiana </a:t>
            </a:r>
            <a:r>
              <a:rPr lang="en-US" dirty="0"/>
              <a:t>Tech, South Carolina Technical College System, University of Montana, Florida State University, Northwestern University, New York University, Penn State University, Law School Admissions Council, Arizona State, Princeton, Reed, Pace, Darden School of Business, and Case Western have all faced litigation for inaccessible Web content and technologies.</a:t>
            </a:r>
          </a:p>
        </p:txBody>
      </p:sp>
      <p:sp>
        <p:nvSpPr>
          <p:cNvPr id="4" name="Slide Number Placeholder 3"/>
          <p:cNvSpPr>
            <a:spLocks noGrp="1"/>
          </p:cNvSpPr>
          <p:nvPr>
            <p:ph type="sldNum" sz="quarter" idx="12"/>
          </p:nvPr>
        </p:nvSpPr>
        <p:spPr/>
        <p:txBody>
          <a:bodyPr/>
          <a:lstStyle/>
          <a:p>
            <a:fld id="{FD6276D1-37D0-4AD1-A0AE-7B59C3B754A5}" type="slidenum">
              <a:rPr lang="en-US" smtClean="0"/>
              <a:t>6</a:t>
            </a:fld>
            <a:endParaRPr lang="en-US"/>
          </a:p>
        </p:txBody>
      </p:sp>
    </p:spTree>
    <p:extLst>
      <p:ext uri="{BB962C8B-B14F-4D97-AF65-F5344CB8AC3E}">
        <p14:creationId xmlns:p14="http://schemas.microsoft.com/office/powerpoint/2010/main" val="113647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a:t>
            </a:r>
            <a:r>
              <a:rPr lang="en-US" dirty="0" smtClean="0"/>
              <a:t>Issues</a:t>
            </a:r>
            <a:endParaRPr lang="en-US" dirty="0"/>
          </a:p>
        </p:txBody>
      </p:sp>
      <p:sp>
        <p:nvSpPr>
          <p:cNvPr id="3" name="Content Placeholder 2"/>
          <p:cNvSpPr>
            <a:spLocks noGrp="1"/>
          </p:cNvSpPr>
          <p:nvPr>
            <p:ph idx="1"/>
          </p:nvPr>
        </p:nvSpPr>
        <p:spPr/>
        <p:txBody>
          <a:bodyPr/>
          <a:lstStyle/>
          <a:p>
            <a:r>
              <a:rPr lang="en-US" sz="3200" b="1" dirty="0" smtClean="0"/>
              <a:t>Websites</a:t>
            </a:r>
          </a:p>
          <a:p>
            <a:pPr lvl="1"/>
            <a:r>
              <a:rPr lang="en-US" sz="2800" dirty="0" smtClean="0"/>
              <a:t>Missing Alt attributes on images </a:t>
            </a:r>
          </a:p>
          <a:p>
            <a:pPr lvl="1"/>
            <a:r>
              <a:rPr lang="en-US" sz="2800" dirty="0" smtClean="0"/>
              <a:t>Missing labels on form fields</a:t>
            </a:r>
          </a:p>
          <a:p>
            <a:pPr lvl="1"/>
            <a:r>
              <a:rPr lang="en-US" sz="2800" dirty="0" smtClean="0"/>
              <a:t>Improper markup on data tables (td, </a:t>
            </a:r>
            <a:r>
              <a:rPr lang="en-US" sz="2800" dirty="0" err="1" smtClean="0"/>
              <a:t>th</a:t>
            </a:r>
            <a:r>
              <a:rPr lang="en-US" sz="2800" dirty="0" smtClean="0"/>
              <a:t>, </a:t>
            </a:r>
            <a:r>
              <a:rPr lang="en-US" sz="2800" dirty="0" err="1" smtClean="0"/>
              <a:t>tr</a:t>
            </a:r>
            <a:r>
              <a:rPr lang="en-US" sz="2800" dirty="0" smtClean="0"/>
              <a:t>)</a:t>
            </a:r>
          </a:p>
          <a:p>
            <a:pPr lvl="1"/>
            <a:r>
              <a:rPr lang="en-US" sz="2800" dirty="0" smtClean="0"/>
              <a:t>Inaccessible image maps</a:t>
            </a:r>
          </a:p>
          <a:p>
            <a:r>
              <a:rPr lang="en-US" sz="3200" b="1" dirty="0" smtClean="0"/>
              <a:t>Purchased Technologies</a:t>
            </a:r>
          </a:p>
          <a:p>
            <a:pPr lvl="1"/>
            <a:r>
              <a:rPr lang="en-US" sz="2800" dirty="0" smtClean="0"/>
              <a:t>The technology doesn’t support screen readers</a:t>
            </a:r>
          </a:p>
          <a:p>
            <a:pPr lvl="1"/>
            <a:r>
              <a:rPr lang="en-US" sz="2800" dirty="0" smtClean="0"/>
              <a:t>Videos are not close captioned</a:t>
            </a:r>
            <a:endParaRPr lang="en-US" sz="2600" dirty="0" smtClean="0"/>
          </a:p>
          <a:p>
            <a:pPr lvl="2"/>
            <a:endParaRPr lang="en-US" sz="2600" dirty="0" smtClean="0"/>
          </a:p>
          <a:p>
            <a:endParaRPr lang="en-US" dirty="0"/>
          </a:p>
        </p:txBody>
      </p:sp>
      <p:sp>
        <p:nvSpPr>
          <p:cNvPr id="5" name="Slide Number Placeholder 4"/>
          <p:cNvSpPr>
            <a:spLocks noGrp="1"/>
          </p:cNvSpPr>
          <p:nvPr>
            <p:ph type="sldNum" sz="quarter" idx="12"/>
          </p:nvPr>
        </p:nvSpPr>
        <p:spPr/>
        <p:txBody>
          <a:bodyPr/>
          <a:lstStyle/>
          <a:p>
            <a:fld id="{FD6276D1-37D0-4AD1-A0AE-7B59C3B754A5}" type="slidenum">
              <a:rPr lang="en-US" smtClean="0"/>
              <a:t>7</a:t>
            </a:fld>
            <a:endParaRPr lang="en-US"/>
          </a:p>
        </p:txBody>
      </p:sp>
    </p:spTree>
    <p:extLst>
      <p:ext uri="{BB962C8B-B14F-4D97-AF65-F5344CB8AC3E}">
        <p14:creationId xmlns:p14="http://schemas.microsoft.com/office/powerpoint/2010/main" val="310915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Laws and Regulations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Section 504 of rehabilitation act</a:t>
            </a:r>
          </a:p>
          <a:p>
            <a:pPr lvl="1"/>
            <a:r>
              <a:rPr lang="en-US" dirty="0" smtClean="0"/>
              <a:t>If we receive any federal funds/grants anywhere throughout the university we have to follow Section 504 of the Rehabilitation Act.  </a:t>
            </a:r>
          </a:p>
          <a:p>
            <a:pPr lvl="1"/>
            <a:r>
              <a:rPr lang="en-US" dirty="0" smtClean="0"/>
              <a:t>There shall be no discrimination to people with disabilities.</a:t>
            </a:r>
          </a:p>
          <a:p>
            <a:r>
              <a:rPr lang="en-US" b="1" dirty="0" smtClean="0"/>
              <a:t>ADA Title II</a:t>
            </a:r>
          </a:p>
          <a:p>
            <a:pPr lvl="1"/>
            <a:r>
              <a:rPr lang="en-US" dirty="0"/>
              <a:t>May not refuse to allow a person with a disability to participate in a service, program, or activity simply because the person has a disability.</a:t>
            </a:r>
            <a:endParaRPr lang="en-US" dirty="0" smtClean="0"/>
          </a:p>
          <a:p>
            <a:r>
              <a:rPr lang="en-US" b="1" dirty="0" smtClean="0"/>
              <a:t>Section 508 of rehabilitation act</a:t>
            </a:r>
          </a:p>
          <a:p>
            <a:pPr lvl="1"/>
            <a:r>
              <a:rPr lang="en-US" dirty="0" smtClean="0"/>
              <a:t>Federal agencies have to make sure they procure technology that is accessible. </a:t>
            </a:r>
          </a:p>
          <a:p>
            <a:pPr lvl="1"/>
            <a:r>
              <a:rPr lang="en-US" dirty="0" smtClean="0"/>
              <a:t>All procured technology must follow a set of guidelines.  </a:t>
            </a:r>
          </a:p>
          <a:p>
            <a:pPr lvl="1"/>
            <a:r>
              <a:rPr lang="en-US" dirty="0" smtClean="0"/>
              <a:t>This goes for federal agencies but most states have this law verbatim in their law.</a:t>
            </a:r>
          </a:p>
          <a:p>
            <a:r>
              <a:rPr lang="en-US" b="1" dirty="0" smtClean="0"/>
              <a:t>Web Content Accessibility Guidelines (WCAG)</a:t>
            </a:r>
          </a:p>
        </p:txBody>
      </p:sp>
      <p:sp>
        <p:nvSpPr>
          <p:cNvPr id="4" name="Slide Number Placeholder 3"/>
          <p:cNvSpPr>
            <a:spLocks noGrp="1"/>
          </p:cNvSpPr>
          <p:nvPr>
            <p:ph type="sldNum" sz="quarter" idx="12"/>
          </p:nvPr>
        </p:nvSpPr>
        <p:spPr/>
        <p:txBody>
          <a:bodyPr/>
          <a:lstStyle/>
          <a:p>
            <a:fld id="{FD6276D1-37D0-4AD1-A0AE-7B59C3B754A5}" type="slidenum">
              <a:rPr lang="en-US" smtClean="0"/>
              <a:t>8</a:t>
            </a:fld>
            <a:endParaRPr lang="en-US"/>
          </a:p>
        </p:txBody>
      </p:sp>
    </p:spTree>
    <p:extLst>
      <p:ext uri="{BB962C8B-B14F-4D97-AF65-F5344CB8AC3E}">
        <p14:creationId xmlns:p14="http://schemas.microsoft.com/office/powerpoint/2010/main" val="270621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Should We Make Things Accessible For?</a:t>
            </a:r>
            <a:endParaRPr lang="en-US" sz="3200" dirty="0"/>
          </a:p>
        </p:txBody>
      </p:sp>
      <p:sp>
        <p:nvSpPr>
          <p:cNvPr id="3" name="Content Placeholder 2"/>
          <p:cNvSpPr>
            <a:spLocks noGrp="1"/>
          </p:cNvSpPr>
          <p:nvPr>
            <p:ph idx="1"/>
          </p:nvPr>
        </p:nvSpPr>
        <p:spPr/>
        <p:txBody>
          <a:bodyPr/>
          <a:lstStyle/>
          <a:p>
            <a:r>
              <a:rPr lang="en-US" dirty="0" smtClean="0"/>
              <a:t>Simple answer is </a:t>
            </a:r>
            <a:r>
              <a:rPr lang="en-US" b="1" dirty="0" smtClean="0"/>
              <a:t>everyone</a:t>
            </a:r>
          </a:p>
          <a:p>
            <a:r>
              <a:rPr lang="en-US" dirty="0" smtClean="0"/>
              <a:t>Have special consideration for the needs of people with disabilities</a:t>
            </a:r>
          </a:p>
          <a:p>
            <a:pPr lvl="1"/>
            <a:r>
              <a:rPr lang="en-US" dirty="0" smtClean="0"/>
              <a:t>Visual</a:t>
            </a:r>
          </a:p>
          <a:p>
            <a:pPr lvl="1"/>
            <a:r>
              <a:rPr lang="en-US" dirty="0" smtClean="0"/>
              <a:t>Hearing</a:t>
            </a:r>
          </a:p>
          <a:p>
            <a:pPr lvl="1"/>
            <a:r>
              <a:rPr lang="en-US" dirty="0" smtClean="0"/>
              <a:t>Motor</a:t>
            </a:r>
          </a:p>
          <a:p>
            <a:pPr lvl="1"/>
            <a:r>
              <a:rPr lang="en-US" dirty="0"/>
              <a:t>Cognitive</a:t>
            </a:r>
          </a:p>
          <a:p>
            <a:pPr lvl="1"/>
            <a:r>
              <a:rPr lang="en-US" dirty="0" smtClean="0"/>
              <a:t>Seizures, etc.</a:t>
            </a:r>
          </a:p>
          <a:p>
            <a:r>
              <a:rPr lang="en-US" b="1" dirty="0" smtClean="0"/>
              <a:t>Situational Disabilities </a:t>
            </a:r>
            <a:r>
              <a:rPr lang="en-US" dirty="0" smtClean="0"/>
              <a:t>exist for everyone and making things more accessible makes it easier for everyone</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D6276D1-37D0-4AD1-A0AE-7B59C3B754A5}" type="slidenum">
              <a:rPr lang="en-US" smtClean="0"/>
              <a:t>9</a:t>
            </a:fld>
            <a:endParaRPr lang="en-US"/>
          </a:p>
        </p:txBody>
      </p:sp>
    </p:spTree>
    <p:extLst>
      <p:ext uri="{BB962C8B-B14F-4D97-AF65-F5344CB8AC3E}">
        <p14:creationId xmlns:p14="http://schemas.microsoft.com/office/powerpoint/2010/main" val="1383519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1F497D"/>
      </a:dk2>
      <a:lt2>
        <a:srgbClr val="EEECE1"/>
      </a:lt2>
      <a:accent1>
        <a:srgbClr val="4F81BD"/>
      </a:accent1>
      <a:accent2>
        <a:srgbClr val="C4BD97"/>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10261</TotalTime>
  <Words>2647</Words>
  <Application>Microsoft Office PowerPoint</Application>
  <PresentationFormat>On-screen Show (4:3)</PresentationFormat>
  <Paragraphs>306</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Clarity</vt:lpstr>
      <vt:lpstr>Web Accessibility</vt:lpstr>
      <vt:lpstr>Outline</vt:lpstr>
      <vt:lpstr>What Is Web Accessibility</vt:lpstr>
      <vt:lpstr>What Makes Something Accessible</vt:lpstr>
      <vt:lpstr>Why Be Web Accessible? </vt:lpstr>
      <vt:lpstr>A Trend In Higher Education</vt:lpstr>
      <vt:lpstr>Top Issues</vt:lpstr>
      <vt:lpstr>Laws and Regulations</vt:lpstr>
      <vt:lpstr>Who Should We Make Things Accessible For?</vt:lpstr>
      <vt:lpstr>The First Steps</vt:lpstr>
      <vt:lpstr>Visual Disabilities</vt:lpstr>
      <vt:lpstr>Visual Disabilities</vt:lpstr>
      <vt:lpstr>Hearing Disabilities</vt:lpstr>
      <vt:lpstr>Motor Skill Disabilities</vt:lpstr>
      <vt:lpstr>Cognitive Disabilities</vt:lpstr>
      <vt:lpstr>Understanding Assistive Technology (AT)</vt:lpstr>
      <vt:lpstr>Screen Readers (a focus on JAWS)</vt:lpstr>
      <vt:lpstr>How JAWS Reads</vt:lpstr>
      <vt:lpstr>How JAWS Reads</vt:lpstr>
      <vt:lpstr>User Navigation</vt:lpstr>
      <vt:lpstr>User Navigation</vt:lpstr>
      <vt:lpstr>Making a Difference</vt:lpstr>
      <vt:lpstr>What is WCAG 2.0 AA</vt:lpstr>
      <vt:lpstr>Main Principles of WCAG </vt:lpstr>
      <vt:lpstr>Accessible Design Principles</vt:lpstr>
      <vt:lpstr>Accessible Design Principles</vt:lpstr>
      <vt:lpstr>Accessible Design Principles</vt:lpstr>
      <vt:lpstr>Accessible Design Principles</vt:lpstr>
      <vt:lpstr>Working With Code</vt:lpstr>
      <vt:lpstr>Things to do to help make things more accessible</vt:lpstr>
      <vt:lpstr>Working With Code and JAWS</vt:lpstr>
      <vt:lpstr>Working With Code and JAWS</vt:lpstr>
      <vt:lpstr>Working With Code and JAWS</vt:lpstr>
      <vt:lpstr>Working With Code and JAWS</vt:lpstr>
      <vt:lpstr>Working With Code and JAWS</vt:lpstr>
      <vt:lpstr>Working With Code</vt:lpstr>
      <vt:lpstr>Working With Code</vt:lpstr>
      <vt:lpstr>Working With Code</vt:lpstr>
      <vt:lpstr>ARIA</vt:lpstr>
      <vt:lpstr>ARIA Example</vt:lpstr>
      <vt:lpstr>ARIA Example</vt:lpstr>
      <vt:lpstr>ARIA Example</vt:lpstr>
      <vt:lpstr>What Do We Do</vt:lpstr>
      <vt:lpstr>Simply…</vt:lpstr>
      <vt:lpstr>Process for Testing Accessibility</vt:lpstr>
      <vt:lpstr>Sources</vt:lpstr>
    </vt:vector>
  </TitlesOfParts>
  <Company>Kent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Burdick</dc:creator>
  <cp:lastModifiedBy>Thomas Burdick</cp:lastModifiedBy>
  <cp:revision>82</cp:revision>
  <dcterms:created xsi:type="dcterms:W3CDTF">2014-05-02T15:44:49Z</dcterms:created>
  <dcterms:modified xsi:type="dcterms:W3CDTF">2014-11-20T21:49:05Z</dcterms:modified>
</cp:coreProperties>
</file>