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media/image20.jpg" ContentType="image/png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1"/>
  </p:sldMasterIdLst>
  <p:notesMasterIdLst>
    <p:notesMasterId r:id="rId46"/>
  </p:notesMasterIdLst>
  <p:handoutMasterIdLst>
    <p:handoutMasterId r:id="rId47"/>
  </p:handoutMasterIdLst>
  <p:sldIdLst>
    <p:sldId id="860" r:id="rId2"/>
    <p:sldId id="956" r:id="rId3"/>
    <p:sldId id="957" r:id="rId4"/>
    <p:sldId id="958" r:id="rId5"/>
    <p:sldId id="959" r:id="rId6"/>
    <p:sldId id="960" r:id="rId7"/>
    <p:sldId id="912" r:id="rId8"/>
    <p:sldId id="962" r:id="rId9"/>
    <p:sldId id="983" r:id="rId10"/>
    <p:sldId id="963" r:id="rId11"/>
    <p:sldId id="967" r:id="rId12"/>
    <p:sldId id="964" r:id="rId13"/>
    <p:sldId id="965" r:id="rId14"/>
    <p:sldId id="966" r:id="rId15"/>
    <p:sldId id="678" r:id="rId16"/>
    <p:sldId id="525" r:id="rId17"/>
    <p:sldId id="689" r:id="rId18"/>
    <p:sldId id="570" r:id="rId19"/>
    <p:sldId id="546" r:id="rId20"/>
    <p:sldId id="931" r:id="rId21"/>
    <p:sldId id="727" r:id="rId22"/>
    <p:sldId id="594" r:id="rId23"/>
    <p:sldId id="1034" r:id="rId24"/>
    <p:sldId id="1035" r:id="rId25"/>
    <p:sldId id="597" r:id="rId26"/>
    <p:sldId id="713" r:id="rId27"/>
    <p:sldId id="847" r:id="rId28"/>
    <p:sldId id="848" r:id="rId29"/>
    <p:sldId id="571" r:id="rId30"/>
    <p:sldId id="1036" r:id="rId31"/>
    <p:sldId id="1037" r:id="rId32"/>
    <p:sldId id="889" r:id="rId33"/>
    <p:sldId id="891" r:id="rId34"/>
    <p:sldId id="890" r:id="rId35"/>
    <p:sldId id="1044" r:id="rId36"/>
    <p:sldId id="1043" r:id="rId37"/>
    <p:sldId id="888" r:id="rId38"/>
    <p:sldId id="925" r:id="rId39"/>
    <p:sldId id="892" r:id="rId40"/>
    <p:sldId id="893" r:id="rId41"/>
    <p:sldId id="894" r:id="rId42"/>
    <p:sldId id="550" r:id="rId43"/>
    <p:sldId id="575" r:id="rId44"/>
    <p:sldId id="731" r:id="rId45"/>
  </p:sldIdLst>
  <p:sldSz cx="9144000" cy="6858000" type="screen4x3"/>
  <p:notesSz cx="6950075" cy="9236075"/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12E51B-10AC-4C2E-96FB-95232CA557B8}">
          <p14:sldIdLst>
            <p14:sldId id="860"/>
            <p14:sldId id="956"/>
            <p14:sldId id="957"/>
            <p14:sldId id="958"/>
            <p14:sldId id="959"/>
            <p14:sldId id="960"/>
            <p14:sldId id="912"/>
            <p14:sldId id="962"/>
            <p14:sldId id="983"/>
            <p14:sldId id="963"/>
            <p14:sldId id="967"/>
            <p14:sldId id="964"/>
            <p14:sldId id="965"/>
            <p14:sldId id="966"/>
            <p14:sldId id="678"/>
            <p14:sldId id="525"/>
            <p14:sldId id="689"/>
            <p14:sldId id="570"/>
            <p14:sldId id="546"/>
            <p14:sldId id="931"/>
            <p14:sldId id="727"/>
            <p14:sldId id="594"/>
            <p14:sldId id="1034"/>
            <p14:sldId id="1035"/>
            <p14:sldId id="597"/>
            <p14:sldId id="713"/>
            <p14:sldId id="847"/>
            <p14:sldId id="848"/>
            <p14:sldId id="571"/>
            <p14:sldId id="1036"/>
            <p14:sldId id="1037"/>
            <p14:sldId id="889"/>
            <p14:sldId id="891"/>
            <p14:sldId id="890"/>
            <p14:sldId id="1044"/>
            <p14:sldId id="1043"/>
            <p14:sldId id="888"/>
            <p14:sldId id="925"/>
            <p14:sldId id="892"/>
            <p14:sldId id="893"/>
            <p14:sldId id="894"/>
          </p14:sldIdLst>
        </p14:section>
        <p14:section name="Untitled Section" id="{11A8B4C4-56C9-4200-ACB3-C990CD5074AF}">
          <p14:sldIdLst>
            <p14:sldId id="550"/>
            <p14:sldId id="575"/>
            <p14:sldId id="7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4D"/>
    <a:srgbClr val="FFFF00"/>
    <a:srgbClr val="3366CC"/>
    <a:srgbClr val="47AA30"/>
    <a:srgbClr val="003366"/>
    <a:srgbClr val="336699"/>
    <a:srgbClr val="D68518"/>
    <a:srgbClr val="FFCC00"/>
    <a:srgbClr val="FF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3" autoAdjust="0"/>
    <p:restoredTop sz="95046" autoAdjust="0"/>
  </p:normalViewPr>
  <p:slideViewPr>
    <p:cSldViewPr>
      <p:cViewPr varScale="1">
        <p:scale>
          <a:sx n="59" d="100"/>
          <a:sy n="59" d="100"/>
        </p:scale>
        <p:origin x="10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0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-1354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19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01095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1" tIns="45376" rIns="90751" bIns="45376" numCol="1" anchor="t" anchorCtr="0" compatLnSpc="1">
            <a:prstTxWarp prst="textNoShape">
              <a:avLst/>
            </a:prstTxWarp>
          </a:bodyPr>
          <a:lstStyle>
            <a:lvl1pPr defTabSz="906724">
              <a:defRPr sz="1200"/>
            </a:lvl1pPr>
          </a:lstStyle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529" y="3"/>
            <a:ext cx="301095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1" tIns="45376" rIns="90751" bIns="45376" numCol="1" anchor="t" anchorCtr="0" compatLnSpc="1">
            <a:prstTxWarp prst="textNoShape">
              <a:avLst/>
            </a:prstTxWarp>
          </a:bodyPr>
          <a:lstStyle>
            <a:lvl1pPr algn="r" defTabSz="906724">
              <a:defRPr sz="1200"/>
            </a:lvl1pPr>
          </a:lstStyle>
          <a:p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74115"/>
            <a:ext cx="3010955" cy="46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1" tIns="45376" rIns="90751" bIns="45376" numCol="1" anchor="b" anchorCtr="0" compatLnSpc="1">
            <a:prstTxWarp prst="textNoShape">
              <a:avLst/>
            </a:prstTxWarp>
          </a:bodyPr>
          <a:lstStyle>
            <a:lvl1pPr defTabSz="906724">
              <a:defRPr sz="1200"/>
            </a:lvl1pPr>
          </a:lstStyle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529" y="8774115"/>
            <a:ext cx="3010955" cy="46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1" tIns="45376" rIns="90751" bIns="45376" numCol="1" anchor="b" anchorCtr="0" compatLnSpc="1">
            <a:prstTxWarp prst="textNoShape">
              <a:avLst/>
            </a:prstTxWarp>
          </a:bodyPr>
          <a:lstStyle>
            <a:lvl1pPr algn="r" defTabSz="906724">
              <a:defRPr sz="1200"/>
            </a:lvl1pPr>
          </a:lstStyle>
          <a:p>
            <a:fld id="{51CC5051-65E1-4297-A6F1-91948640C8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04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01095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56" tIns="46330" rIns="92656" bIns="46330" numCol="1" anchor="t" anchorCtr="0" compatLnSpc="1">
            <a:prstTxWarp prst="textNoShape">
              <a:avLst/>
            </a:prstTxWarp>
          </a:bodyPr>
          <a:lstStyle>
            <a:lvl1pPr defTabSz="925849"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9123" y="3"/>
            <a:ext cx="301095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56" tIns="46330" rIns="92656" bIns="46330" numCol="1" anchor="t" anchorCtr="0" compatLnSpc="1">
            <a:prstTxWarp prst="textNoShape">
              <a:avLst/>
            </a:prstTxWarp>
          </a:bodyPr>
          <a:lstStyle>
            <a:lvl1pPr algn="r" defTabSz="925849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571" y="4385466"/>
            <a:ext cx="5096934" cy="415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56" tIns="46330" rIns="92656" bIns="46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74112"/>
            <a:ext cx="301095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56" tIns="46330" rIns="92656" bIns="46330" numCol="1" anchor="b" anchorCtr="0" compatLnSpc="1">
            <a:prstTxWarp prst="textNoShape">
              <a:avLst/>
            </a:prstTxWarp>
          </a:bodyPr>
          <a:lstStyle>
            <a:lvl1pPr defTabSz="925849">
              <a:defRPr sz="1200"/>
            </a:lvl1pPr>
          </a:lstStyle>
          <a:p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9123" y="8774112"/>
            <a:ext cx="301095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56" tIns="46330" rIns="92656" bIns="46330" numCol="1" anchor="b" anchorCtr="0" compatLnSpc="1">
            <a:prstTxWarp prst="textNoShape">
              <a:avLst/>
            </a:prstTxWarp>
          </a:bodyPr>
          <a:lstStyle>
            <a:lvl1pPr algn="r" defTabSz="925849">
              <a:defRPr sz="1200"/>
            </a:lvl1pPr>
          </a:lstStyle>
          <a:p>
            <a:fld id="{CAF3412A-691B-48FB-A2E6-80B9BB92B2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9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412A-691B-48FB-A2E6-80B9BB92B26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34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412A-691B-48FB-A2E6-80B9BB92B26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32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412A-691B-48FB-A2E6-80B9BB92B26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05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D3655-C7DA-4C74-B302-2E57F5AC14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35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D3655-C7DA-4C74-B302-2E57F5AC14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55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D3655-C7DA-4C74-B302-2E57F5AC14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13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412A-691B-48FB-A2E6-80B9BB92B26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56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DC64F-6350-4823-AD10-3B9B01A1FD8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84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412A-691B-48FB-A2E6-80B9BB92B26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39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DC64F-6350-4823-AD10-3B9B01A1FD8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72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412A-691B-48FB-A2E6-80B9BB92B26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D3655-C7DA-4C74-B302-2E57F5AC14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38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412A-691B-48FB-A2E6-80B9BB92B26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77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412A-691B-48FB-A2E6-80B9BB92B26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39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412A-691B-48FB-A2E6-80B9BB92B26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67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412A-691B-48FB-A2E6-80B9BB92B26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91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412A-691B-48FB-A2E6-80B9BB92B26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49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412A-691B-48FB-A2E6-80B9BB92B26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711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412A-691B-48FB-A2E6-80B9BB92B26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86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63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412A-691B-48FB-A2E6-80B9BB92B26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161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412A-691B-48FB-A2E6-80B9BB92B26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898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412A-691B-48FB-A2E6-80B9BB92B26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70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D3655-C7DA-4C74-B302-2E57F5AC14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361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412A-691B-48FB-A2E6-80B9BB92B26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571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412A-691B-48FB-A2E6-80B9BB92B26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922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412A-691B-48FB-A2E6-80B9BB92B26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518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412A-691B-48FB-A2E6-80B9BB92B26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534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412A-691B-48FB-A2E6-80B9BB92B26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943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412A-691B-48FB-A2E6-80B9BB92B26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08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412A-691B-48FB-A2E6-80B9BB92B26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560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412A-691B-48FB-A2E6-80B9BB92B26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50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412A-691B-48FB-A2E6-80B9BB92B26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36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412A-691B-48FB-A2E6-80B9BB92B26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4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D3655-C7DA-4C74-B302-2E57F5AC14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485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412A-691B-48FB-A2E6-80B9BB92B26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85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412A-691B-48FB-A2E6-80B9BB92B26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091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412A-691B-48FB-A2E6-80B9BB92B26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842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412A-691B-48FB-A2E6-80B9BB92B268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39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D3655-C7DA-4C74-B302-2E57F5AC14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83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412A-691B-48FB-A2E6-80B9BB92B26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92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412A-691B-48FB-A2E6-80B9BB92B26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91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D3655-C7DA-4C74-B302-2E57F5AC14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47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412A-691B-48FB-A2E6-80B9BB92B26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2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2743200"/>
            <a:ext cx="9144000" cy="4114800"/>
          </a:xfrm>
          <a:prstGeom prst="rect">
            <a:avLst/>
          </a:prstGeom>
        </p:spPr>
      </p:pic>
      <p:pic>
        <p:nvPicPr>
          <p:cNvPr id="8" name="Picture 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9797"/>
            <a:ext cx="3524250" cy="3343003"/>
          </a:xfrm>
          <a:prstGeom prst="rect">
            <a:avLst/>
          </a:prstGeom>
        </p:spPr>
      </p:pic>
      <p:sp>
        <p:nvSpPr>
          <p:cNvPr id="11" name="Rectangle 0"/>
          <p:cNvSpPr/>
          <p:nvPr userDrawn="1"/>
        </p:nvSpPr>
        <p:spPr>
          <a:xfrm>
            <a:off x="0" y="2765425"/>
            <a:ext cx="9144000" cy="1524000"/>
          </a:xfrm>
          <a:prstGeom prst="rect">
            <a:avLst/>
          </a:prstGeom>
          <a:gradFill>
            <a:gsLst>
              <a:gs pos="0">
                <a:srgbClr val="562426"/>
              </a:gs>
              <a:gs pos="100000">
                <a:srgbClr val="FF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60267" y="2743200"/>
            <a:ext cx="7772400" cy="147002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59436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0123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04800"/>
            <a:ext cx="9144000" cy="1143000"/>
          </a:xfrm>
          <a:prstGeom prst="rect">
            <a:avLst/>
          </a:prstGeom>
          <a:gradFill>
            <a:gsLst>
              <a:gs pos="0">
                <a:srgbClr val="562426"/>
              </a:gs>
              <a:gs pos="100000">
                <a:srgbClr val="FF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22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40188" cy="452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22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33600"/>
            <a:ext cx="4041775" cy="452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3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Red_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04800"/>
            <a:ext cx="9144000" cy="1143000"/>
          </a:xfrm>
          <a:prstGeom prst="rect">
            <a:avLst/>
          </a:prstGeom>
          <a:gradFill>
            <a:gsLst>
              <a:gs pos="0">
                <a:srgbClr val="562426"/>
              </a:gs>
              <a:gs pos="100000">
                <a:srgbClr val="FF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22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40188" cy="452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22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33600"/>
            <a:ext cx="4041775" cy="452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val 6"/>
          <p:cNvSpPr/>
          <p:nvPr userDrawn="1"/>
        </p:nvSpPr>
        <p:spPr>
          <a:xfrm>
            <a:off x="8061960" y="365760"/>
            <a:ext cx="1005840" cy="100584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7200"/>
            <a:ext cx="838200" cy="838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1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Red_Ski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0"/>
          <p:cNvSpPr/>
          <p:nvPr userDrawn="1"/>
        </p:nvSpPr>
        <p:spPr>
          <a:xfrm>
            <a:off x="0" y="304800"/>
            <a:ext cx="9144000" cy="1143000"/>
          </a:xfrm>
          <a:prstGeom prst="rect">
            <a:avLst/>
          </a:prstGeom>
          <a:gradFill>
            <a:gsLst>
              <a:gs pos="0">
                <a:srgbClr val="562426"/>
              </a:gs>
              <a:gs pos="100000">
                <a:srgbClr val="FF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5410200" cy="522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5410200" cy="452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9800" y="1535113"/>
            <a:ext cx="2667000" cy="522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9800" y="2133600"/>
            <a:ext cx="2667000" cy="452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82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Green_Ski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0"/>
          <p:cNvSpPr/>
          <p:nvPr userDrawn="1"/>
        </p:nvSpPr>
        <p:spPr>
          <a:xfrm>
            <a:off x="0" y="304800"/>
            <a:ext cx="9144000" cy="1143000"/>
          </a:xfrm>
          <a:prstGeom prst="rect">
            <a:avLst/>
          </a:prstGeom>
          <a:gradFill>
            <a:gsLst>
              <a:gs pos="0">
                <a:srgbClr val="562426"/>
              </a:gs>
              <a:gs pos="100000">
                <a:srgbClr val="00B05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5410200" cy="522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5410200" cy="452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9800" y="1535113"/>
            <a:ext cx="2667000" cy="522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9800" y="2133600"/>
            <a:ext cx="2667000" cy="452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64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0"/>
          <p:cNvSpPr/>
          <p:nvPr userDrawn="1"/>
        </p:nvSpPr>
        <p:spPr>
          <a:xfrm>
            <a:off x="0" y="304800"/>
            <a:ext cx="9144000" cy="1143000"/>
          </a:xfrm>
          <a:prstGeom prst="rect">
            <a:avLst/>
          </a:prstGeom>
          <a:gradFill>
            <a:gsLst>
              <a:gs pos="0">
                <a:srgbClr val="562426"/>
              </a:gs>
              <a:gs pos="100000">
                <a:srgbClr val="00B05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38600" cy="522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38600" cy="452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535113"/>
            <a:ext cx="4038600" cy="522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52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21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Green_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0"/>
          <p:cNvSpPr/>
          <p:nvPr userDrawn="1"/>
        </p:nvSpPr>
        <p:spPr>
          <a:xfrm>
            <a:off x="0" y="304800"/>
            <a:ext cx="9144000" cy="1143000"/>
          </a:xfrm>
          <a:prstGeom prst="rect">
            <a:avLst/>
          </a:prstGeom>
          <a:gradFill>
            <a:gsLst>
              <a:gs pos="0">
                <a:srgbClr val="562426"/>
              </a:gs>
              <a:gs pos="100000">
                <a:srgbClr val="00B05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38600" cy="522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1"/>
            <a:ext cx="4038600" cy="3886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535113"/>
            <a:ext cx="4038600" cy="522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133601"/>
            <a:ext cx="4038600" cy="3886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530008-B1D6-4D04-A1F2-5F432FB62F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6019800"/>
            <a:ext cx="8229600" cy="762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946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Dk_Blue_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0"/>
          <p:cNvSpPr/>
          <p:nvPr userDrawn="1"/>
        </p:nvSpPr>
        <p:spPr>
          <a:xfrm>
            <a:off x="0" y="304800"/>
            <a:ext cx="9144000" cy="1143000"/>
          </a:xfrm>
          <a:prstGeom prst="rect">
            <a:avLst/>
          </a:prstGeom>
          <a:solidFill>
            <a:srgbClr val="0027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38600" cy="522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1"/>
            <a:ext cx="4038600" cy="3886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535113"/>
            <a:ext cx="4038600" cy="522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133601"/>
            <a:ext cx="4038600" cy="3886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530008-B1D6-4D04-A1F2-5F432FB62F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6019800"/>
            <a:ext cx="8229600" cy="762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808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k_Blue_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0"/>
          <p:cNvSpPr/>
          <p:nvPr userDrawn="1"/>
        </p:nvSpPr>
        <p:spPr>
          <a:xfrm>
            <a:off x="0" y="304800"/>
            <a:ext cx="9144000" cy="1143000"/>
          </a:xfrm>
          <a:prstGeom prst="rect">
            <a:avLst/>
          </a:prstGeom>
          <a:solidFill>
            <a:srgbClr val="0027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1"/>
            <a:ext cx="8229600" cy="47101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81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Blue_Ski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0"/>
          <p:cNvSpPr/>
          <p:nvPr userDrawn="1"/>
        </p:nvSpPr>
        <p:spPr>
          <a:xfrm>
            <a:off x="0" y="304800"/>
            <a:ext cx="9144000" cy="1143000"/>
          </a:xfrm>
          <a:prstGeom prst="rect">
            <a:avLst/>
          </a:prstGeom>
          <a:gradFill>
            <a:gsLst>
              <a:gs pos="0">
                <a:srgbClr val="562426"/>
              </a:gs>
              <a:gs pos="100000">
                <a:srgbClr val="0070C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5410200" cy="522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5410200" cy="452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9800" y="1535113"/>
            <a:ext cx="2667000" cy="522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9800" y="2133600"/>
            <a:ext cx="2667000" cy="452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3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Gold_Ski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0"/>
          <p:cNvSpPr/>
          <p:nvPr userDrawn="1"/>
        </p:nvSpPr>
        <p:spPr>
          <a:xfrm>
            <a:off x="0" y="304800"/>
            <a:ext cx="9144000" cy="1143000"/>
          </a:xfrm>
          <a:prstGeom prst="rect">
            <a:avLst/>
          </a:prstGeom>
          <a:gradFill>
            <a:gsLst>
              <a:gs pos="0">
                <a:srgbClr val="562426"/>
              </a:gs>
              <a:gs pos="100000">
                <a:srgbClr val="D68518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5410200" cy="522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5410200" cy="452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9800" y="1535113"/>
            <a:ext cx="2667000" cy="522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9800" y="2133600"/>
            <a:ext cx="2667000" cy="452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29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0"/>
          <p:cNvSpPr/>
          <p:nvPr userDrawn="1"/>
        </p:nvSpPr>
        <p:spPr>
          <a:xfrm>
            <a:off x="0" y="304800"/>
            <a:ext cx="9144000" cy="1143000"/>
          </a:xfrm>
          <a:prstGeom prst="rect">
            <a:avLst/>
          </a:prstGeom>
          <a:gradFill>
            <a:gsLst>
              <a:gs pos="0">
                <a:srgbClr val="562426"/>
              </a:gs>
              <a:gs pos="100000">
                <a:srgbClr val="FF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Oval 3"/>
          <p:cNvSpPr/>
          <p:nvPr userDrawn="1"/>
        </p:nvSpPr>
        <p:spPr>
          <a:xfrm>
            <a:off x="8061960" y="365760"/>
            <a:ext cx="1005840" cy="100584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7200"/>
            <a:ext cx="838200" cy="838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89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Header_3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0"/>
          <p:cNvSpPr/>
          <p:nvPr userDrawn="1"/>
        </p:nvSpPr>
        <p:spPr>
          <a:xfrm>
            <a:off x="0" y="2819400"/>
            <a:ext cx="9144000" cy="1143000"/>
          </a:xfrm>
          <a:prstGeom prst="rect">
            <a:avLst/>
          </a:prstGeom>
          <a:gradFill>
            <a:gsLst>
              <a:gs pos="0">
                <a:srgbClr val="562426"/>
              </a:gs>
              <a:gs pos="100000">
                <a:srgbClr val="00B05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45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Header_3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0"/>
          <p:cNvSpPr/>
          <p:nvPr userDrawn="1"/>
        </p:nvSpPr>
        <p:spPr>
          <a:xfrm>
            <a:off x="0" y="2848009"/>
            <a:ext cx="9144000" cy="1143000"/>
          </a:xfrm>
          <a:prstGeom prst="rect">
            <a:avLst/>
          </a:prstGeom>
          <a:gradFill>
            <a:gsLst>
              <a:gs pos="0">
                <a:srgbClr val="562426"/>
              </a:gs>
              <a:gs pos="100000">
                <a:srgbClr val="FF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12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Header_3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0"/>
          <p:cNvSpPr/>
          <p:nvPr userDrawn="1"/>
        </p:nvSpPr>
        <p:spPr>
          <a:xfrm>
            <a:off x="0" y="2819400"/>
            <a:ext cx="9144000" cy="1143000"/>
          </a:xfrm>
          <a:prstGeom prst="rect">
            <a:avLst/>
          </a:prstGeom>
          <a:gradFill>
            <a:gsLst>
              <a:gs pos="0">
                <a:srgbClr val="562426"/>
              </a:gs>
              <a:gs pos="100000">
                <a:srgbClr val="0070C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70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Header_3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0"/>
          <p:cNvSpPr/>
          <p:nvPr userDrawn="1"/>
        </p:nvSpPr>
        <p:spPr>
          <a:xfrm>
            <a:off x="0" y="2819400"/>
            <a:ext cx="9144000" cy="1143000"/>
          </a:xfrm>
          <a:prstGeom prst="rect">
            <a:avLst/>
          </a:prstGeom>
          <a:gradFill>
            <a:gsLst>
              <a:gs pos="0">
                <a:srgbClr val="562426"/>
              </a:gs>
              <a:gs pos="100000">
                <a:srgbClr val="D68518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9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Header_Large_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9797"/>
            <a:ext cx="3524250" cy="3343003"/>
          </a:xfrm>
          <a:prstGeom prst="rect">
            <a:avLst/>
          </a:prstGeom>
        </p:spPr>
      </p:pic>
      <p:sp>
        <p:nvSpPr>
          <p:cNvPr id="8" name="Rectangle 0"/>
          <p:cNvSpPr/>
          <p:nvPr userDrawn="1"/>
        </p:nvSpPr>
        <p:spPr>
          <a:xfrm>
            <a:off x="6927" y="2667000"/>
            <a:ext cx="9144000" cy="1524000"/>
          </a:xfrm>
          <a:prstGeom prst="rect">
            <a:avLst/>
          </a:prstGeom>
          <a:gradFill>
            <a:gsLst>
              <a:gs pos="0">
                <a:srgbClr val="562426"/>
              </a:gs>
              <a:gs pos="100000">
                <a:srgbClr val="FF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188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Header_Large_BL_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2743200"/>
            <a:ext cx="9144000" cy="4114800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9797"/>
            <a:ext cx="3524250" cy="3343003"/>
          </a:xfrm>
          <a:prstGeom prst="rect">
            <a:avLst/>
          </a:prstGeom>
        </p:spPr>
      </p:pic>
      <p:sp>
        <p:nvSpPr>
          <p:cNvPr id="8" name="Rectangle 0"/>
          <p:cNvSpPr/>
          <p:nvPr userDrawn="1"/>
        </p:nvSpPr>
        <p:spPr>
          <a:xfrm>
            <a:off x="6927" y="2667000"/>
            <a:ext cx="9144000" cy="1524000"/>
          </a:xfrm>
          <a:prstGeom prst="rect">
            <a:avLst/>
          </a:prstGeom>
          <a:gradFill>
            <a:gsLst>
              <a:gs pos="0">
                <a:srgbClr val="562426"/>
              </a:gs>
              <a:gs pos="100000">
                <a:srgbClr val="FF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0184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0"/>
          <p:cNvSpPr/>
          <p:nvPr userDrawn="1"/>
        </p:nvSpPr>
        <p:spPr>
          <a:xfrm>
            <a:off x="0" y="304800"/>
            <a:ext cx="9144000" cy="1143000"/>
          </a:xfrm>
          <a:prstGeom prst="rect">
            <a:avLst/>
          </a:prstGeom>
          <a:gradFill>
            <a:gsLst>
              <a:gs pos="0">
                <a:srgbClr val="562426"/>
              </a:gs>
              <a:gs pos="100000">
                <a:srgbClr val="FF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50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w/Question or 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61"/>
            <a:ext cx="8229600" cy="706539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7601"/>
            <a:ext cx="4038600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7600"/>
            <a:ext cx="4038600" cy="4521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5638800"/>
            <a:ext cx="8229599" cy="592666"/>
          </a:xfrm>
        </p:spPr>
        <p:txBody>
          <a:bodyPr>
            <a:normAutofit/>
          </a:bodyPr>
          <a:lstStyle>
            <a:lvl1pPr marL="0" indent="0" algn="l">
              <a:buNone/>
              <a:defRPr sz="1800" b="0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5A3CBC-8A79-5140-907D-6E2A5A8F5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16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 BLUE">
    <p:bg>
      <p:bgPr>
        <a:solidFill>
          <a:srgbClr val="0027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CCE4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5A3CBC-8A79-5140-907D-6E2A5A8F5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771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0">
            <a:extLst>
              <a:ext uri="{FF2B5EF4-FFF2-40B4-BE49-F238E27FC236}">
                <a16:creationId xmlns:a16="http://schemas.microsoft.com/office/drawing/2014/main" id="{62B29EBC-1BFE-4932-AE55-D7406BFCD9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2517" y="0"/>
            <a:ext cx="13126518" cy="686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09725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0027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5A3CBC-8A79-5140-907D-6E2A5A8F5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32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0"/>
          <p:cNvSpPr/>
          <p:nvPr userDrawn="1"/>
        </p:nvSpPr>
        <p:spPr>
          <a:xfrm>
            <a:off x="0" y="304800"/>
            <a:ext cx="9144000" cy="1143000"/>
          </a:xfrm>
          <a:prstGeom prst="rect">
            <a:avLst/>
          </a:prstGeom>
          <a:gradFill>
            <a:gsLst>
              <a:gs pos="0">
                <a:srgbClr val="562426"/>
              </a:gs>
              <a:gs pos="100000">
                <a:srgbClr val="FF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9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0"/>
          <p:cNvSpPr/>
          <p:nvPr userDrawn="1"/>
        </p:nvSpPr>
        <p:spPr>
          <a:xfrm>
            <a:off x="0" y="304800"/>
            <a:ext cx="9144000" cy="1143000"/>
          </a:xfrm>
          <a:prstGeom prst="rect">
            <a:avLst/>
          </a:prstGeom>
          <a:gradFill>
            <a:gsLst>
              <a:gs pos="0">
                <a:srgbClr val="562426"/>
              </a:gs>
              <a:gs pos="100000">
                <a:srgbClr val="FF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894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60A2C0F-9C47-4B82-B23C-974755B28E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6019800"/>
            <a:ext cx="8229600" cy="762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081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eop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4800"/>
            <a:ext cx="9144000" cy="1143000"/>
          </a:xfrm>
          <a:prstGeom prst="rect">
            <a:avLst/>
          </a:prstGeom>
          <a:gradFill>
            <a:gsLst>
              <a:gs pos="0">
                <a:srgbClr val="562426"/>
              </a:gs>
              <a:gs pos="100000">
                <a:srgbClr val="FF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8061960" y="365760"/>
            <a:ext cx="1005840" cy="100584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7200"/>
            <a:ext cx="838200" cy="838200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867208" cy="492887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9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eop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4800"/>
            <a:ext cx="9144000" cy="1143000"/>
          </a:xfrm>
          <a:prstGeom prst="rect">
            <a:avLst/>
          </a:prstGeom>
          <a:gradFill>
            <a:gsLst>
              <a:gs pos="0">
                <a:srgbClr val="562426"/>
              </a:gs>
              <a:gs pos="100000">
                <a:srgbClr val="FF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116" y="1981200"/>
            <a:ext cx="5029200" cy="386207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4572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94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Red_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04800"/>
            <a:ext cx="9144000" cy="1143000"/>
          </a:xfrm>
          <a:prstGeom prst="rect">
            <a:avLst/>
          </a:prstGeom>
          <a:gradFill>
            <a:gsLst>
              <a:gs pos="0">
                <a:srgbClr val="562426"/>
              </a:gs>
              <a:gs pos="100000">
                <a:srgbClr val="FF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Oval 4"/>
          <p:cNvSpPr/>
          <p:nvPr userDrawn="1"/>
        </p:nvSpPr>
        <p:spPr>
          <a:xfrm>
            <a:off x="8061960" y="365760"/>
            <a:ext cx="1005840" cy="100584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7200"/>
            <a:ext cx="838200" cy="838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1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04800"/>
            <a:ext cx="9144000" cy="1143000"/>
          </a:xfrm>
          <a:prstGeom prst="rect">
            <a:avLst/>
          </a:prstGeom>
          <a:gradFill>
            <a:gsLst>
              <a:gs pos="0">
                <a:srgbClr val="562426"/>
              </a:gs>
              <a:gs pos="100000">
                <a:srgbClr val="FF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38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0"/>
          <p:cNvSpPr/>
          <p:nvPr userDrawn="1"/>
        </p:nvSpPr>
        <p:spPr>
          <a:xfrm>
            <a:off x="0" y="304800"/>
            <a:ext cx="9144000" cy="1143000"/>
          </a:xfrm>
          <a:prstGeom prst="rect">
            <a:avLst/>
          </a:prstGeom>
          <a:gradFill>
            <a:gsLst>
              <a:gs pos="0">
                <a:srgbClr val="562426"/>
              </a:gs>
              <a:gs pos="100000">
                <a:srgbClr val="FF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0764" y="344328"/>
            <a:ext cx="1103472" cy="1103472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20528"/>
            <a:ext cx="838200" cy="8382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01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72483C46-6DD5-4423-93F7-6127E7D9BB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3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44" r:id="rId2"/>
    <p:sldLayoutId id="2147483787" r:id="rId3"/>
    <p:sldLayoutId id="2147483793" r:id="rId4"/>
    <p:sldLayoutId id="2147483779" r:id="rId5"/>
    <p:sldLayoutId id="2147483785" r:id="rId6"/>
    <p:sldLayoutId id="2147483780" r:id="rId7"/>
    <p:sldLayoutId id="2147483783" r:id="rId8"/>
    <p:sldLayoutId id="2147483758" r:id="rId9"/>
    <p:sldLayoutId id="2147483786" r:id="rId10"/>
    <p:sldLayoutId id="2147483781" r:id="rId11"/>
    <p:sldLayoutId id="2147483762" r:id="rId12"/>
    <p:sldLayoutId id="2147483764" r:id="rId13"/>
    <p:sldLayoutId id="2147483789" r:id="rId14"/>
    <p:sldLayoutId id="2147483790" r:id="rId15"/>
    <p:sldLayoutId id="2147483791" r:id="rId16"/>
    <p:sldLayoutId id="2147483792" r:id="rId17"/>
    <p:sldLayoutId id="2147483766" r:id="rId18"/>
    <p:sldLayoutId id="2147483768" r:id="rId19"/>
    <p:sldLayoutId id="2147483754" r:id="rId20"/>
    <p:sldLayoutId id="2147483775" r:id="rId21"/>
    <p:sldLayoutId id="2147483752" r:id="rId22"/>
    <p:sldLayoutId id="2147483756" r:id="rId23"/>
    <p:sldLayoutId id="2147483747" r:id="rId24"/>
    <p:sldLayoutId id="2147483772" r:id="rId25"/>
    <p:sldLayoutId id="2147483735" r:id="rId26"/>
    <p:sldLayoutId id="2147483782" r:id="rId27"/>
    <p:sldLayoutId id="2147483788" r:id="rId28"/>
    <p:sldLayoutId id="2147483794" r:id="rId2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u="none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4262E"/>
        </a:buClr>
        <a:buFont typeface="Arial" pitchFamily="34" charset="0"/>
        <a:buChar char="•"/>
        <a:defRPr sz="2600" b="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•"/>
        <a:defRPr sz="2400" b="0" i="0" u="none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•"/>
        <a:defRPr sz="2200" b="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•"/>
        <a:defRPr sz="2000" b="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Helvetica Light"/>
        </a:defRPr>
      </a:lvl4pPr>
      <a:lvl5pPr marL="2114550" indent="-285750" algn="l" defTabSz="4572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•"/>
        <a:defRPr sz="1800" b="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cenelec.eu/standards/Sectors/Accessibility/PublicProcurement/Pages/M376.asp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WAI/GL/UNDERSTANDING-WCAG20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WAI/WCAG20/quickref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ess-board.gov/guidelines-and-standards/communications-and-it/about-the-ict-refresh/final-regulatory-impact-analysis#_Toc471376905" TargetMode="External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ccess-board.gov/guidelines-and-standards/communications-and-it/about-the-ict-refresh/final-regulatory-impact-analysis#_Toc471376908" TargetMode="External"/><Relationship Id="rId5" Type="http://schemas.openxmlformats.org/officeDocument/2006/relationships/hyperlink" Target="http://www.access-board.gov/guidelines-and-standards/communications-and-it/about-the-ict-refresh/final-regulatory-impact-analysis#_Toc471376907" TargetMode="External"/><Relationship Id="rId4" Type="http://schemas.openxmlformats.org/officeDocument/2006/relationships/hyperlink" Target="http://www.access-board.gov/guidelines-and-standards/communications-and-it/about-the-ict-refresh/final-regulatory-impact-analysis#_Toc47137690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access-board.gov/wcag2-50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508 Refresh</a:t>
            </a:r>
          </a:p>
        </p:txBody>
      </p:sp>
      <p:pic>
        <p:nvPicPr>
          <p:cNvPr id="5" name="Picture 2" descr="WCAG 2.0 Book">
            <a:extLst>
              <a:ext uri="{FF2B5EF4-FFF2-40B4-BE49-F238E27FC236}">
                <a16:creationId xmlns:a16="http://schemas.microsoft.com/office/drawing/2014/main" id="{1ECAF5BE-11A1-476D-A46C-3FF6809D3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6200"/>
            <a:ext cx="3685800" cy="287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34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Provisions for </a:t>
            </a:r>
            <a:r>
              <a:rPr lang="en-US" baseline="0" dirty="0"/>
              <a:t>Documents and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Exceptions for four</a:t>
            </a:r>
            <a:r>
              <a:rPr lang="en-US" baseline="0" dirty="0"/>
              <a:t> SC for “within a set of web pages”</a:t>
            </a:r>
          </a:p>
          <a:p>
            <a:pPr lvl="1"/>
            <a:r>
              <a:rPr lang="en-US" dirty="0"/>
              <a:t>E205.4 </a:t>
            </a:r>
            <a:br>
              <a:rPr lang="en-US" dirty="0"/>
            </a:br>
            <a:r>
              <a:rPr lang="en-US" dirty="0"/>
              <a:t>(electronic content)</a:t>
            </a:r>
          </a:p>
          <a:p>
            <a:pPr lvl="1"/>
            <a:r>
              <a:rPr lang="en-US" dirty="0"/>
              <a:t>E207.2 (software), exception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E2D2C-AB07-430F-A6A9-E0AC2EC773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Word Substitution when applying WCAG 2.0 to Documents and Software</a:t>
            </a:r>
          </a:p>
          <a:p>
            <a:pPr lvl="1"/>
            <a:r>
              <a:rPr lang="en-US" dirty="0"/>
              <a:t>E205.4.1 </a:t>
            </a:r>
            <a:br>
              <a:rPr lang="en-US" dirty="0"/>
            </a:br>
            <a:r>
              <a:rPr lang="en-US" dirty="0"/>
              <a:t>(electronic content)</a:t>
            </a:r>
          </a:p>
          <a:p>
            <a:pPr lvl="1"/>
            <a:r>
              <a:rPr lang="en-US" dirty="0"/>
              <a:t>E207.2.1 (software)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A3CBC-8A79-5140-907D-6E2A5A8F5F1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48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66301-DA0B-4725-8C6E-FD8BCFD8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1FAFC-48B7-4D4A-BEB4-609F7C88A9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WCAG Conformance Requirement #3 for “Complete Processes” </a:t>
            </a:r>
            <a:r>
              <a:rPr lang="en-US" b="1" dirty="0">
                <a:solidFill>
                  <a:srgbClr val="C00000"/>
                </a:solidFill>
              </a:rPr>
              <a:t>does</a:t>
            </a:r>
            <a:r>
              <a:rPr lang="en-US" dirty="0"/>
              <a:t> applies to Software:</a:t>
            </a:r>
          </a:p>
          <a:p>
            <a:r>
              <a:rPr lang="en-US" dirty="0"/>
              <a:t>But not be a simple word substitution, so…</a:t>
            </a:r>
          </a:p>
          <a:p>
            <a:pPr lvl="1"/>
            <a:r>
              <a:rPr lang="en-US" dirty="0"/>
              <a:t>E207.2 Exception 3</a:t>
            </a:r>
          </a:p>
          <a:p>
            <a:pPr lvl="1"/>
            <a:r>
              <a:rPr lang="en-US" dirty="0"/>
              <a:t>E207.3 Complete Process for Non-Web Software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Content Placeholder 3" descr="Screenshot of a mobile 'Create Your Account' workflow process.">
            <a:extLst>
              <a:ext uri="{FF2B5EF4-FFF2-40B4-BE49-F238E27FC236}">
                <a16:creationId xmlns:a16="http://schemas.microsoft.com/office/drawing/2014/main" id="{4A049822-0A14-47EB-887C-5286F09FBC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7400"/>
            <a:ext cx="4318274" cy="3864514"/>
          </a:xfrm>
          <a:ln w="12700">
            <a:solidFill>
              <a:srgbClr val="C00000"/>
            </a:solidFill>
          </a:ln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EB1B4E5-F8C7-4094-8B98-762D22E1E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A3CBC-8A79-5140-907D-6E2A5A8F5F1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011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E202 General Exception (Safe Harbor)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E202.2 Legacy ICT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Safe Harbor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Any component or portion of existing ICT that complies with an earlier standard … and that has not been altered on or after January 18, 2018, shall not be required to be modified to conform to the Revised 508 Standards</a:t>
            </a:r>
          </a:p>
        </p:txBody>
      </p:sp>
      <p:pic>
        <p:nvPicPr>
          <p:cNvPr id="7" name="Content Placeholder 3" descr="&quot;&quot;">
            <a:extLst>
              <a:ext uri="{FF2B5EF4-FFF2-40B4-BE49-F238E27FC236}">
                <a16:creationId xmlns:a16="http://schemas.microsoft.com/office/drawing/2014/main" id="{C2D20E83-41C8-4CD2-A2EB-E56D8884FD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2779753"/>
            <a:ext cx="4579183" cy="2630447"/>
          </a:xfrm>
          <a:ln w="12700">
            <a:solidFill>
              <a:srgbClr val="C00000"/>
            </a:solidFill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A3CBC-8A79-5140-907D-6E2A5A8F5F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93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ICT Authoring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Authoring Tool.</a:t>
            </a:r>
            <a:r>
              <a:rPr lang="en-US" dirty="0"/>
              <a:t>  Any software, or collection of software components, that can be used by authors, alone or collaboratively, to create or modify content for use by others, including other authors.</a:t>
            </a:r>
          </a:p>
        </p:txBody>
      </p:sp>
      <p:pic>
        <p:nvPicPr>
          <p:cNvPr id="7" name="Content Placeholder 3" descr="Collage of objects; Word doc, Excel spreadsheet, PDF doc, YouTube video, Excel table and graph, SmartArt ferriswheel, hear shape, and a Word pie chart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49095"/>
            <a:ext cx="4038600" cy="494557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3CBC-8A79-5140-907D-6E2A5A8F5F1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08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ICT Authoring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Software for: </a:t>
            </a:r>
          </a:p>
          <a:p>
            <a:pPr lvl="1"/>
            <a:r>
              <a:rPr lang="en-US" sz="1800" dirty="0"/>
              <a:t>authoring/editing digital content (Word, Excel, PPT, Acrobat, etc.)</a:t>
            </a:r>
          </a:p>
          <a:p>
            <a:pPr lvl="1"/>
            <a:r>
              <a:rPr lang="en-US" sz="1800" dirty="0"/>
              <a:t>converting digital content ("Save as HTML“, “Save as PDF”, etc.)</a:t>
            </a:r>
          </a:p>
          <a:p>
            <a:pPr lvl="1"/>
            <a:r>
              <a:rPr lang="en-US" sz="1800" dirty="0"/>
              <a:t>web content authoring/editing (WYSIWYG HTML: Dreamweaver)</a:t>
            </a:r>
          </a:p>
          <a:p>
            <a:pPr lvl="1"/>
            <a:r>
              <a:rPr lang="en-US" sz="1800" dirty="0"/>
              <a:t>updating portions of web pages (blogs, wikis, online forums)</a:t>
            </a:r>
          </a:p>
          <a:p>
            <a:pPr lvl="1"/>
            <a:r>
              <a:rPr lang="en-US" sz="1800" dirty="0"/>
              <a:t>live collaboration</a:t>
            </a:r>
          </a:p>
          <a:p>
            <a:pPr lvl="1"/>
            <a:r>
              <a:rPr lang="en-US" sz="1800" dirty="0"/>
              <a:t>creating mobile web applications</a:t>
            </a:r>
          </a:p>
          <a:p>
            <a:pPr lvl="1"/>
            <a:r>
              <a:rPr lang="en-US" sz="1800" dirty="0"/>
              <a:t>generating/managing entire web sites (WordPress, etc.)</a:t>
            </a:r>
          </a:p>
          <a:p>
            <a:pPr lvl="1"/>
            <a:r>
              <a:rPr lang="en-US" sz="1800" dirty="0"/>
              <a:t>digital publishing authoring/editing (</a:t>
            </a:r>
            <a:r>
              <a:rPr lang="en-US" sz="1800" dirty="0" err="1"/>
              <a:t>ePub</a:t>
            </a:r>
            <a:r>
              <a:rPr lang="en-US" sz="1800" dirty="0"/>
              <a:t>, eBooks, e-zines, etc.)</a:t>
            </a:r>
          </a:p>
          <a:p>
            <a:pPr lvl="1"/>
            <a:r>
              <a:rPr lang="en-US" sz="1800" dirty="0"/>
              <a:t>authoring/editing social media and multimedia</a:t>
            </a:r>
          </a:p>
          <a:p>
            <a:pPr lvl="1"/>
            <a:r>
              <a:rPr lang="en-US" sz="1800" dirty="0"/>
              <a:t>scripting libraries</a:t>
            </a:r>
          </a:p>
          <a:p>
            <a:pPr lvl="1"/>
            <a:r>
              <a:rPr lang="en-US" sz="1800" dirty="0"/>
              <a:t>web application frameworks (IDEs and SDKs)</a:t>
            </a:r>
          </a:p>
          <a:p>
            <a:pPr lvl="1"/>
            <a:r>
              <a:rPr lang="en-US" sz="1800" dirty="0"/>
              <a:t>digital content management (CMS, LMS, etc.)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A3CBC-8A79-5140-907D-6E2A5A8F5F1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83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Section 508 and WCAG 2.0</a:t>
            </a:r>
          </a:p>
        </p:txBody>
      </p:sp>
      <p:sp>
        <p:nvSpPr>
          <p:cNvPr id="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36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WCAG 2.0?  (Page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sz="2800" dirty="0"/>
              <a:t>WCAG 2.0 Support Documents are Update-Able</a:t>
            </a:r>
          </a:p>
          <a:p>
            <a:pPr lvl="1" fontAlgn="base"/>
            <a:r>
              <a:rPr lang="en-US" sz="2600" dirty="0"/>
              <a:t>Deliberative professional and public vetting process</a:t>
            </a:r>
          </a:p>
          <a:p>
            <a:pPr fontAlgn="base"/>
            <a:r>
              <a:rPr lang="en-US" sz="2800" dirty="0"/>
              <a:t>WCAG 2.0 is an International Standard</a:t>
            </a:r>
          </a:p>
          <a:p>
            <a:pPr lvl="1" fontAlgn="base"/>
            <a:r>
              <a:rPr lang="en-US" sz="2600" dirty="0"/>
              <a:t>W3C Standard in 2008</a:t>
            </a:r>
          </a:p>
          <a:p>
            <a:pPr lvl="1" fontAlgn="base"/>
            <a:r>
              <a:rPr lang="en-US" sz="2600" dirty="0"/>
              <a:t>ISO Standard in 2012:  ISO/IEC JTC-1 40500:2012</a:t>
            </a:r>
          </a:p>
          <a:p>
            <a:r>
              <a:rPr lang="en-US" sz="2800" dirty="0">
                <a:cs typeface="+mn-cs"/>
              </a:rPr>
              <a:t>In Use in Many Countries and Governments </a:t>
            </a:r>
            <a:endParaRPr lang="en-US" sz="2800" dirty="0">
              <a:solidFill>
                <a:schemeClr val="bg1"/>
              </a:solidFill>
              <a:cs typeface="+mn-cs"/>
            </a:endParaRPr>
          </a:p>
          <a:p>
            <a:pPr lvl="1"/>
            <a:r>
              <a:rPr lang="en-US" sz="2600" dirty="0"/>
              <a:t>Canada, Australia, New Zealand, Japan, Israel, elsewhere</a:t>
            </a:r>
          </a:p>
          <a:p>
            <a:pPr lvl="1"/>
            <a:r>
              <a:rPr lang="en-US" sz="2600" dirty="0"/>
              <a:t>Adopted in EU in April, 2015 (</a:t>
            </a:r>
            <a:r>
              <a:rPr lang="en-US" sz="2600" dirty="0">
                <a:hlinkClick r:id="rId3"/>
              </a:rPr>
              <a:t>Mandate 376</a:t>
            </a:r>
            <a:r>
              <a:rPr lang="en-US" sz="2600" dirty="0"/>
              <a:t>)</a:t>
            </a:r>
          </a:p>
          <a:p>
            <a:pPr lvl="1"/>
            <a:r>
              <a:rPr lang="en-US" sz="2600" dirty="0"/>
              <a:t>Formal translations (18 so far)</a:t>
            </a:r>
          </a:p>
          <a:p>
            <a:r>
              <a:rPr lang="en-US" sz="2800" dirty="0"/>
              <a:t>In Use Around the World in Industry</a:t>
            </a:r>
          </a:p>
          <a:p>
            <a:pPr lvl="1"/>
            <a:r>
              <a:rPr lang="en-US" sz="2600" dirty="0"/>
              <a:t>Banking, Retail, Education, Business, Entertainment, Travel,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F8D9D-9CF5-4E3F-8B7E-0C9A9687C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WCAG 2.0?  (Page 2)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Technology Neutral </a:t>
            </a:r>
          </a:p>
          <a:p>
            <a:pPr lvl="1"/>
            <a:r>
              <a:rPr lang="en-US" dirty="0"/>
              <a:t>unlike 1194.22, it is not HTML specific</a:t>
            </a:r>
          </a:p>
          <a:p>
            <a:r>
              <a:rPr lang="en-US" sz="2800" dirty="0"/>
              <a:t>Requirements (a.k.a. SC) are </a:t>
            </a:r>
            <a:r>
              <a:rPr lang="en-US" sz="2800" b="1" dirty="0"/>
              <a:t>all</a:t>
            </a:r>
            <a:r>
              <a:rPr lang="en-US" sz="2800" dirty="0"/>
              <a:t> yes/no statements</a:t>
            </a:r>
          </a:p>
          <a:p>
            <a:r>
              <a:rPr lang="en-US" sz="2800" dirty="0"/>
              <a:t>Requirements are Objectively Testable</a:t>
            </a:r>
          </a:p>
          <a:p>
            <a:r>
              <a:rPr lang="en-US" sz="2800" dirty="0"/>
              <a:t>Includes some Cognitive, Language, and Learning (CLL)</a:t>
            </a:r>
          </a:p>
          <a:p>
            <a:r>
              <a:rPr lang="en-US" sz="2800" dirty="0"/>
              <a:t>Requirements very discrete and MOSTLY don’t require significant subjective expert judgment to evaluate…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2F32E-94B4-428A-B7C1-EC14C839FF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90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WCAG 2.0?  (Page 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US" sz="3200" dirty="0"/>
              <a:t>Built-in Prioritization Path/Plan </a:t>
            </a:r>
            <a:br>
              <a:rPr lang="en-US" sz="3200" dirty="0"/>
            </a:br>
            <a:r>
              <a:rPr lang="en-US" sz="3200" dirty="0"/>
              <a:t>(for Development/Remediation/QA)</a:t>
            </a:r>
          </a:p>
          <a:p>
            <a:pPr marL="971550" lvl="1" indent="-514350" fontAlgn="base">
              <a:buFont typeface="+mj-lt"/>
              <a:buAutoNum type="arabicPeriod"/>
            </a:pPr>
            <a:r>
              <a:rPr lang="en-US" sz="2800" b="1" dirty="0"/>
              <a:t>4 Conformance Non-Interference Requirements SC (Showstoppers) (all Level A) </a:t>
            </a:r>
            <a:r>
              <a:rPr lang="en-US" dirty="0"/>
              <a:t>If these 4 SC do not pass, then very few PWD will even be able to use the ICT: </a:t>
            </a:r>
          </a:p>
          <a:p>
            <a:pPr marL="1371600" lvl="2" indent="-514350" fontAlgn="base">
              <a:buFont typeface="+mj-lt"/>
              <a:buAutoNum type="romanLcPeriod"/>
            </a:pPr>
            <a:r>
              <a:rPr lang="en-US" b="1" dirty="0"/>
              <a:t>1.4.2: Audio Control </a:t>
            </a:r>
            <a:r>
              <a:rPr lang="en-US" dirty="0"/>
              <a:t>(must NOT allow automatic playing of sounds – which over-rides screenreader audio track)</a:t>
            </a:r>
          </a:p>
          <a:p>
            <a:pPr marL="1371600" lvl="2" indent="-514350" fontAlgn="base">
              <a:buFont typeface="+mj-lt"/>
              <a:buAutoNum type="romanLcPeriod"/>
            </a:pPr>
            <a:r>
              <a:rPr lang="en-US" b="1" dirty="0"/>
              <a:t>2.1.2: No Keyboard Trap</a:t>
            </a:r>
            <a:r>
              <a:rPr lang="en-US" dirty="0"/>
              <a:t> (KB only user control)</a:t>
            </a:r>
          </a:p>
          <a:p>
            <a:pPr marL="1371600" lvl="2" indent="-514350" fontAlgn="base">
              <a:buFont typeface="+mj-lt"/>
              <a:buAutoNum type="romanLcPeriod"/>
            </a:pPr>
            <a:r>
              <a:rPr lang="en-US" b="1" dirty="0"/>
              <a:t>2.2.2: Pause, Stop, Hide</a:t>
            </a:r>
            <a:r>
              <a:rPr lang="en-US" dirty="0"/>
              <a:t>  (user control, prevent seizures)</a:t>
            </a:r>
          </a:p>
          <a:p>
            <a:pPr marL="1371600" lvl="2" indent="-514350" fontAlgn="base">
              <a:buFont typeface="+mj-lt"/>
              <a:buAutoNum type="romanLcPeriod"/>
            </a:pPr>
            <a:r>
              <a:rPr lang="en-US" b="1" dirty="0"/>
              <a:t>2.3.1: Three Flashes or Below Threshold</a:t>
            </a:r>
            <a:r>
              <a:rPr lang="en-US" dirty="0"/>
              <a:t>  (prevent seizures)</a:t>
            </a:r>
          </a:p>
          <a:p>
            <a:pPr marL="971550" lvl="1" indent="-514350" fontAlgn="base">
              <a:buFont typeface="+mj-lt"/>
              <a:buAutoNum type="arabicPeriod"/>
            </a:pPr>
            <a:r>
              <a:rPr lang="en-US" sz="2800" b="1" dirty="0"/>
              <a:t>Level A SC </a:t>
            </a:r>
            <a:r>
              <a:rPr lang="en-US" sz="2800" dirty="0"/>
              <a:t>(Lowest Level: provides Minimum Access)</a:t>
            </a:r>
          </a:p>
          <a:p>
            <a:pPr marL="971550" lvl="1" indent="-514350" fontAlgn="base">
              <a:buFont typeface="+mj-lt"/>
              <a:buAutoNum type="arabicPeriod"/>
            </a:pPr>
            <a:r>
              <a:rPr lang="en-US" sz="2800" b="1" dirty="0"/>
              <a:t>Level AA SC </a:t>
            </a:r>
            <a:r>
              <a:rPr lang="en-US" sz="2800" dirty="0"/>
              <a:t>(2</a:t>
            </a:r>
            <a:r>
              <a:rPr lang="en-US" sz="2800" baseline="30000" dirty="0"/>
              <a:t>nd</a:t>
            </a:r>
            <a:r>
              <a:rPr lang="en-US" sz="2800" dirty="0"/>
              <a:t>  Level: provides Greater Access)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9F265-C553-49C2-B59D-6FA5E7676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96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WCAG 2.0 for Section 508: Overview</a:t>
            </a:r>
          </a:p>
        </p:txBody>
      </p:sp>
      <p:pic>
        <p:nvPicPr>
          <p:cNvPr id="5" name="Picture 2" descr="WCAG 2.0 Book">
            <a:extLst>
              <a:ext uri="{FF2B5EF4-FFF2-40B4-BE49-F238E27FC236}">
                <a16:creationId xmlns:a16="http://schemas.microsoft.com/office/drawing/2014/main" id="{FEACF29F-A2A9-4B09-9A8F-656F7C08FC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048509"/>
            <a:ext cx="3304800" cy="25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What is Different: Overview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35113"/>
            <a:ext cx="4040188" cy="522287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rgbClr val="387C2B"/>
                </a:solidFill>
              </a:rPr>
              <a:t>Original Section 508 (2000)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3581400" cy="45267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Organized by </a:t>
            </a:r>
            <a:r>
              <a:rPr lang="en-US" b="1" dirty="0">
                <a:solidFill>
                  <a:srgbClr val="C00000"/>
                </a:solidFill>
              </a:rPr>
              <a:t>Subparts</a:t>
            </a:r>
            <a:r>
              <a:rPr lang="en-US" dirty="0"/>
              <a:t>: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General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Technical Standards</a:t>
            </a:r>
          </a:p>
          <a:p>
            <a:pPr lvl="1"/>
            <a:r>
              <a:rPr lang="en-US" dirty="0"/>
              <a:t>1194.21 thru 1194.26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FPC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Information, Documentation, and Support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535113"/>
            <a:ext cx="4270375" cy="52228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387C2B"/>
                </a:solidFill>
              </a:rPr>
              <a:t>Revised Section 508 (2017)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568825" y="2133600"/>
            <a:ext cx="4270375" cy="45267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Organized by </a:t>
            </a:r>
            <a:r>
              <a:rPr lang="en-US" b="1" dirty="0">
                <a:solidFill>
                  <a:srgbClr val="C00000"/>
                </a:solidFill>
              </a:rPr>
              <a:t>Chapter</a:t>
            </a:r>
            <a:r>
              <a:rPr lang="en-US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Application &amp; Administration (508 &amp; 255)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Scoping Requirements </a:t>
            </a:r>
            <a:br>
              <a:rPr lang="en-US" dirty="0"/>
            </a:br>
            <a:r>
              <a:rPr lang="en-US" dirty="0"/>
              <a:t>(508 &amp; 255)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FPC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Hardware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Software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Support Documentation &amp; Services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Referenced Standards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A3CBC-8A79-5140-907D-6E2A5A8F5F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56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/>
              <a:t>Standard</a:t>
            </a:r>
            <a:r>
              <a:rPr lang="en-US" sz="2800" dirty="0"/>
              <a:t> (Normative: Cannot Change)</a:t>
            </a:r>
          </a:p>
          <a:p>
            <a:pPr lvl="1"/>
            <a:r>
              <a:rPr lang="en-US" b="1" dirty="0"/>
              <a:t>Web Content Accessibility Guidelines (WCAG) 2.0  </a:t>
            </a:r>
            <a:r>
              <a:rPr lang="en-US" b="1" dirty="0">
                <a:solidFill>
                  <a:srgbClr val="C00000"/>
                </a:solidFill>
              </a:rPr>
              <a:t>(the WHAT)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  <a:p>
            <a:pPr lvl="1"/>
            <a:endParaRPr lang="en-US" b="1" dirty="0"/>
          </a:p>
          <a:p>
            <a:pPr marL="0" indent="0">
              <a:buNone/>
            </a:pPr>
            <a:r>
              <a:rPr lang="en-US" sz="2800" b="1" dirty="0"/>
              <a:t>Supporting Documents </a:t>
            </a:r>
            <a:r>
              <a:rPr lang="en-US" sz="2800" dirty="0"/>
              <a:t>(Non-Normative: Can Change/Update)</a:t>
            </a:r>
          </a:p>
          <a:p>
            <a:pPr lvl="1"/>
            <a:r>
              <a:rPr lang="en-US" b="1" dirty="0"/>
              <a:t>Understanding WCAG 2.0   </a:t>
            </a:r>
            <a:r>
              <a:rPr lang="en-US" b="1" dirty="0">
                <a:solidFill>
                  <a:srgbClr val="C00000"/>
                </a:solidFill>
              </a:rPr>
              <a:t>(the WHY) </a:t>
            </a:r>
            <a:r>
              <a:rPr lang="en-US" dirty="0"/>
              <a:t>(links from WCAG 2)</a:t>
            </a:r>
            <a:endParaRPr lang="en-US" b="1" dirty="0">
              <a:solidFill>
                <a:srgbClr val="C00000"/>
              </a:solidFill>
            </a:endParaRPr>
          </a:p>
          <a:p>
            <a:pPr lvl="1"/>
            <a:r>
              <a:rPr lang="en-US" b="1" dirty="0"/>
              <a:t>How to Meet WCAG 2.0 (Quick Ref) </a:t>
            </a:r>
            <a:r>
              <a:rPr lang="en-US" b="1" dirty="0">
                <a:solidFill>
                  <a:srgbClr val="C00000"/>
                </a:solidFill>
              </a:rPr>
              <a:t>(the HOW) </a:t>
            </a:r>
            <a:r>
              <a:rPr lang="en-US" dirty="0"/>
              <a:t>(links from WCAG 2)</a:t>
            </a:r>
            <a:endParaRPr lang="en-US" b="1" dirty="0">
              <a:solidFill>
                <a:srgbClr val="C00000"/>
              </a:solidFill>
            </a:endParaRPr>
          </a:p>
          <a:p>
            <a:pPr lvl="1"/>
            <a:r>
              <a:rPr lang="en-US" b="1" dirty="0"/>
              <a:t>WAI Tutorials </a:t>
            </a:r>
            <a:r>
              <a:rPr lang="en-US" b="1" dirty="0">
                <a:solidFill>
                  <a:srgbClr val="C00000"/>
                </a:solidFill>
              </a:rPr>
              <a:t>(the HOW)</a:t>
            </a:r>
            <a:endParaRPr lang="en-US" b="1" dirty="0"/>
          </a:p>
          <a:p>
            <a:pPr lvl="1"/>
            <a:r>
              <a:rPr lang="en-US" b="1" dirty="0"/>
              <a:t>Techniques for WCAG 2.0  </a:t>
            </a:r>
            <a:r>
              <a:rPr lang="en-US" b="1" dirty="0">
                <a:solidFill>
                  <a:srgbClr val="C00000"/>
                </a:solidFill>
              </a:rPr>
              <a:t>(the HOW)</a:t>
            </a:r>
            <a:endParaRPr lang="en-US" b="1" dirty="0"/>
          </a:p>
          <a:p>
            <a:pPr lvl="1"/>
            <a:r>
              <a:rPr lang="en-US" b="1" dirty="0"/>
              <a:t>WCAG2ICT</a:t>
            </a:r>
            <a:r>
              <a:rPr lang="en-US" dirty="0"/>
              <a:t> (Software &amp; Documents) </a:t>
            </a:r>
            <a:r>
              <a:rPr lang="en-US" b="1" dirty="0">
                <a:solidFill>
                  <a:srgbClr val="C00000"/>
                </a:solidFill>
              </a:rPr>
              <a:t>(the HOW)</a:t>
            </a:r>
          </a:p>
          <a:p>
            <a:pPr lvl="1"/>
            <a:r>
              <a:rPr lang="en-US" dirty="0"/>
              <a:t>+ More Supporting Documents and Tools…..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WCAG 2.0:  Documents &amp; Resources</a:t>
            </a:r>
          </a:p>
        </p:txBody>
      </p:sp>
      <p:pic>
        <p:nvPicPr>
          <p:cNvPr id="4" name="Picture 3" descr="Screenshot of  the two links that follow each Success Criteria to the Supporting Documents. One for “How to Meet x.x.x” and one for “Understanding x.x.x”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8400"/>
            <a:ext cx="7480379" cy="12954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620C4-CEF4-4307-9BEB-581AED3066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766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WCAG 2.0: POUR Concept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4 Principles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solidFill>
                  <a:srgbClr val="47AA30"/>
                </a:solidFill>
              </a:rPr>
              <a:t>Perceivable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Content is made available to the senses - sight, hearing, and/or touch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solidFill>
                  <a:srgbClr val="C00000"/>
                </a:solidFill>
              </a:rPr>
              <a:t>Operable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Interface forms, controls, and navigation are operable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solidFill>
                  <a:srgbClr val="1B56E6"/>
                </a:solidFill>
              </a:rPr>
              <a:t>Understandable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Content and interfaces are understandable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solidFill>
                  <a:srgbClr val="D68518"/>
                </a:solidFill>
              </a:rPr>
              <a:t>Robust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Content can be used reliably by a wide variety of user agents, including assistive technologies</a:t>
            </a:r>
          </a:p>
          <a:p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POUR’s Overlapping Tenets</a:t>
            </a:r>
          </a:p>
        </p:txBody>
      </p:sp>
      <p:pic>
        <p:nvPicPr>
          <p:cNvPr id="12" name="Content Placeholder 5" descr="Perceivable, Operable, Understandable and Robust.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496027"/>
            <a:ext cx="4041775" cy="3801108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B2FB83F8-A834-4F4F-BA07-718ABA065E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80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WCAG 2.0:  How the Standard is Structured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What is it made up of?  What is in it?</a:t>
            </a:r>
          </a:p>
          <a:p>
            <a:r>
              <a:rPr lang="en-US" sz="2400" dirty="0"/>
              <a:t>4 Principles</a:t>
            </a:r>
          </a:p>
          <a:p>
            <a:pPr lvl="1"/>
            <a:r>
              <a:rPr lang="en-US" dirty="0"/>
              <a:t>12 Guidelines</a:t>
            </a:r>
          </a:p>
          <a:p>
            <a:pPr lvl="2"/>
            <a:r>
              <a:rPr lang="en-US" sz="2400" b="1" dirty="0"/>
              <a:t>38 Success Criteria (Requirements)</a:t>
            </a:r>
            <a:r>
              <a:rPr lang="en-US" sz="2400" dirty="0"/>
              <a:t> </a:t>
            </a:r>
          </a:p>
          <a:p>
            <a:pPr lvl="3"/>
            <a:r>
              <a:rPr lang="en-US" sz="2400" dirty="0"/>
              <a:t>25 SC at Level A </a:t>
            </a:r>
          </a:p>
          <a:p>
            <a:pPr lvl="3"/>
            <a:r>
              <a:rPr lang="en-US" sz="2400" dirty="0"/>
              <a:t>13 SC at Level AA</a:t>
            </a:r>
          </a:p>
          <a:p>
            <a:pPr lvl="3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24 SC at Level AAA (Not Required 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for Section 508/ADA – not counted)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/>
              <a:t>Links to Hundreds of Techniques </a:t>
            </a:r>
            <a:br>
              <a:rPr lang="en-US" sz="2400" dirty="0"/>
            </a:br>
            <a:r>
              <a:rPr lang="en-US" sz="2400" dirty="0"/>
              <a:t>and Failures (Not Required)</a:t>
            </a:r>
          </a:p>
        </p:txBody>
      </p:sp>
      <p:pic>
        <p:nvPicPr>
          <p:cNvPr id="6" name="Picture 4" descr="&quot;&quot;">
            <a:extLst>
              <a:ext uri="{FF2B5EF4-FFF2-40B4-BE49-F238E27FC236}">
                <a16:creationId xmlns:a16="http://schemas.microsoft.com/office/drawing/2014/main" id="{DADE57FD-D77E-4150-B039-C3EEB7773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60" y="3276600"/>
            <a:ext cx="3200400" cy="32004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E7BF4B3-5BCB-42F5-A776-5A262F7A29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13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WCAG 2.0: 4 Principles, 12 Guidelines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47AA30"/>
                </a:solidFill>
              </a:rPr>
              <a:t>1. Perceivable</a:t>
            </a:r>
          </a:p>
          <a:p>
            <a:pPr marL="400050" lvl="1" indent="0" rtl="0" fontAlgn="base">
              <a:buFontTx/>
              <a:buNone/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1.1  Provide </a:t>
            </a:r>
            <a:r>
              <a:rPr lang="en-US" sz="1400" b="1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text alternatives</a:t>
            </a: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for any non-text content so that it can be changed</a:t>
            </a:r>
          </a:p>
          <a:p>
            <a:pPr marL="800100" lvl="2" indent="0" rtl="0" fontAlgn="base">
              <a:buFontTx/>
              <a:buNone/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into other forms</a:t>
            </a:r>
            <a:r>
              <a:rPr lang="en-US" sz="1400" b="0" i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people need, such as large print, braille, speech, symbols or simpler language.</a:t>
            </a:r>
            <a:endParaRPr lang="en-US" sz="1400" dirty="0">
              <a:effectLst/>
            </a:endParaRPr>
          </a:p>
          <a:p>
            <a:pPr marL="400050" lvl="1" indent="0" rtl="0" fontAlgn="base">
              <a:buFontTx/>
              <a:buNone/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1.2  Provide </a:t>
            </a:r>
            <a:r>
              <a:rPr lang="en-US" sz="1400" b="1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alternatives</a:t>
            </a: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for time-based media.</a:t>
            </a:r>
            <a:endParaRPr lang="en-US" sz="1400" dirty="0">
              <a:effectLst/>
            </a:endParaRPr>
          </a:p>
          <a:p>
            <a:pPr marL="400050" lvl="1" indent="0" rtl="0" fontAlgn="base">
              <a:buFontTx/>
              <a:buNone/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1.3  Create content that can be </a:t>
            </a:r>
            <a:r>
              <a:rPr lang="en-US" sz="1400" b="1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presented in different ways</a:t>
            </a: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(for example simpler layout)</a:t>
            </a:r>
          </a:p>
          <a:p>
            <a:pPr marL="800100" lvl="2" indent="0" rtl="0" fontAlgn="base">
              <a:buFontTx/>
              <a:buNone/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without losing information or structure.</a:t>
            </a:r>
            <a:endParaRPr lang="en-US" sz="1400" dirty="0">
              <a:effectLst/>
            </a:endParaRPr>
          </a:p>
          <a:p>
            <a:pPr marL="400050" lvl="1" indent="0" rtl="0" fontAlgn="base">
              <a:buFontTx/>
              <a:buNone/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1.4  Make it easier for users to </a:t>
            </a:r>
            <a:r>
              <a:rPr lang="en-US" sz="1400" b="1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see and hear content</a:t>
            </a: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including separating foreground from background.</a:t>
            </a:r>
            <a:endParaRPr lang="en-US" sz="1400" dirty="0">
              <a:effectLst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2. Operable</a:t>
            </a:r>
          </a:p>
          <a:p>
            <a:pPr marL="400050" lvl="1" indent="0" rtl="0" eaLnBrk="1" fontAlgn="base" latinLnBrk="0" hangingPunct="1">
              <a:buFontTx/>
              <a:buNone/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2.1  Make all functionality available from a </a:t>
            </a:r>
            <a:r>
              <a:rPr lang="en-US" sz="1400" b="1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keyboard</a:t>
            </a: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endParaRPr lang="en-US" sz="1400" dirty="0">
              <a:effectLst/>
            </a:endParaRPr>
          </a:p>
          <a:p>
            <a:pPr marL="400050" lvl="1" indent="0" rtl="0" eaLnBrk="1" fontAlgn="base" latinLnBrk="0" hangingPunct="1">
              <a:buFontTx/>
              <a:buNone/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2.2  Provide users </a:t>
            </a:r>
            <a:r>
              <a:rPr lang="en-US" sz="1400" b="1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enough time</a:t>
            </a: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to read and use content. </a:t>
            </a:r>
            <a:endParaRPr lang="en-US" sz="1400" dirty="0">
              <a:effectLst/>
            </a:endParaRPr>
          </a:p>
          <a:p>
            <a:pPr marL="400050" lvl="1" indent="0" rtl="0" eaLnBrk="1" fontAlgn="base" latinLnBrk="0" hangingPunct="1">
              <a:buFontTx/>
              <a:buNone/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2.3  Do not design content in a way that is known to cause </a:t>
            </a:r>
            <a:r>
              <a:rPr lang="en-US" sz="1400" b="1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seizures</a:t>
            </a: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</a:t>
            </a:r>
            <a:endParaRPr lang="en-US" sz="1400" dirty="0">
              <a:effectLst/>
            </a:endParaRPr>
          </a:p>
          <a:p>
            <a:pPr marL="400050" lvl="1" indent="0" rtl="0" eaLnBrk="1" fontAlgn="base" latinLnBrk="0" hangingPunct="1">
              <a:buFontTx/>
              <a:buNone/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2.4  Provide ways to help users navigate, find content, and determine where they are. </a:t>
            </a:r>
            <a:endParaRPr lang="en-US" sz="1400" dirty="0">
              <a:effectLst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1B56E6"/>
                </a:solidFill>
              </a:rPr>
              <a:t>3. Understandable</a:t>
            </a:r>
          </a:p>
          <a:p>
            <a:pPr marL="400050" lvl="1" indent="0" rtl="0" eaLnBrk="1" fontAlgn="base" latinLnBrk="0" hangingPunct="1">
              <a:buFontTx/>
              <a:buNone/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3.1  Make text content </a:t>
            </a:r>
            <a:r>
              <a:rPr lang="en-US" sz="1400" b="1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readable and understandable</a:t>
            </a: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endParaRPr lang="en-US" sz="1400" dirty="0">
              <a:effectLst/>
            </a:endParaRPr>
          </a:p>
          <a:p>
            <a:pPr marL="400050" lvl="1" indent="0" rtl="0" eaLnBrk="1" fontAlgn="base" latinLnBrk="0" hangingPunct="1">
              <a:buFontTx/>
              <a:buNone/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3.2  Make Web pages appear and operate in </a:t>
            </a:r>
            <a:r>
              <a:rPr lang="en-US" sz="1400" b="1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predictable</a:t>
            </a: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ways. </a:t>
            </a:r>
            <a:endParaRPr lang="en-US" sz="1400" dirty="0">
              <a:effectLst/>
            </a:endParaRPr>
          </a:p>
          <a:p>
            <a:pPr marL="400050" lvl="1" indent="0" rtl="0" eaLnBrk="1" fontAlgn="base" latinLnBrk="0" hangingPunct="1">
              <a:buFontTx/>
              <a:buNone/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3.3  Help users </a:t>
            </a:r>
            <a:r>
              <a:rPr lang="en-US" sz="1400" b="1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avoid and correct mistakes</a:t>
            </a: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endParaRPr lang="en-US" sz="1400" dirty="0">
              <a:effectLst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D68518"/>
                </a:solidFill>
              </a:rPr>
              <a:t>4. Robust</a:t>
            </a:r>
          </a:p>
          <a:p>
            <a:pPr marL="400050" lvl="1" indent="0" rtl="0" eaLnBrk="1" fontAlgn="base" latinLnBrk="0" hangingPunct="1">
              <a:buFontTx/>
              <a:buNone/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4.1  Maximize </a:t>
            </a:r>
            <a:r>
              <a:rPr lang="en-US" sz="1400" b="1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compatibility</a:t>
            </a: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with current and future user agents, including assistive technologies.</a:t>
            </a:r>
            <a:endParaRPr lang="en-US" sz="1400" dirty="0">
              <a:effectLst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73BB5CB-76D7-401C-A3F0-D7274BD1CD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31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EC0FB-6BDD-41B6-9791-C657C36C4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Principles, 38 Success Criteria (A+AA Requirements)</a:t>
            </a:r>
          </a:p>
        </p:txBody>
      </p:sp>
      <p:pic>
        <p:nvPicPr>
          <p:cNvPr id="5" name="Content Placeholder 2" descr="Table of all 38 WCAG 2.0 Success Criteria by A Levels">
            <a:extLst>
              <a:ext uri="{FF2B5EF4-FFF2-40B4-BE49-F238E27FC236}">
                <a16:creationId xmlns:a16="http://schemas.microsoft.com/office/drawing/2014/main" id="{FC565F1C-A4BE-49C9-90AA-BCDA92F17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713" y="1828800"/>
            <a:ext cx="8669687" cy="4114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8EB62-6B3E-4C41-BE3E-08F29FAED6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61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SC Levels and Conformance Mean?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b="1" dirty="0"/>
              <a:t>Conformance Level:</a:t>
            </a:r>
            <a:r>
              <a:rPr lang="en-US" sz="4400" dirty="0"/>
              <a:t> One levels of conformance is met in full.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Level A:</a:t>
            </a:r>
            <a:r>
              <a:rPr lang="en-US" sz="3600" dirty="0"/>
              <a:t> (lowest/minimum) </a:t>
            </a:r>
          </a:p>
          <a:p>
            <a:pPr marL="914400" lvl="1" indent="-514350"/>
            <a:r>
              <a:rPr lang="en-US" sz="3200" dirty="0"/>
              <a:t>Content satisfies all the Level A SC, or a conforming alternate version is provided. </a:t>
            </a:r>
          </a:p>
          <a:p>
            <a:pPr marL="914400" lvl="1" indent="-514350"/>
            <a:r>
              <a:rPr lang="en-US" sz="3200" dirty="0"/>
              <a:t>Has the highest impact on the broadest array of user populations </a:t>
            </a:r>
            <a:br>
              <a:rPr lang="en-US" sz="3200" dirty="0"/>
            </a:br>
            <a:r>
              <a:rPr lang="en-US" sz="3200" dirty="0"/>
              <a:t>(highest degree of user impact), and has the lowest impact on the presentation and business logic of the site. Easier for developers.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Level AA: </a:t>
            </a:r>
            <a:r>
              <a:rPr lang="en-US" sz="3600" dirty="0"/>
              <a:t>(higher) </a:t>
            </a:r>
            <a:endParaRPr lang="en-US" sz="3600" b="1" dirty="0"/>
          </a:p>
          <a:p>
            <a:pPr marL="914400" lvl="1" indent="-514350"/>
            <a:r>
              <a:rPr lang="en-US" sz="3300" dirty="0"/>
              <a:t>Content satisfies all the Level A and Level AA SC, or a Level AA conforming alternate version is provided. </a:t>
            </a:r>
          </a:p>
          <a:p>
            <a:pPr marL="914400" lvl="1" indent="-514350"/>
            <a:r>
              <a:rPr lang="en-US" sz="3300" dirty="0"/>
              <a:t>Higher Bar. Has a high impact for specific user populations, and may impose more changes to the presentation or business logic of the site. Requires an additional level of effort for developers.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</a:rPr>
              <a:t>Level AAA: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(highest)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(Not applicable to Section 508/ADA)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b="1" dirty="0"/>
              <a:t>Conformance Claims:  </a:t>
            </a:r>
            <a:r>
              <a:rPr lang="en-US" sz="4000" dirty="0"/>
              <a:t>Are optional, and, there are </a:t>
            </a:r>
            <a:r>
              <a:rPr lang="en-US" sz="4000" b="1" dirty="0"/>
              <a:t>NO plans</a:t>
            </a:r>
            <a:r>
              <a:rPr lang="en-US" sz="4000" dirty="0"/>
              <a:t> to require Conformance Claims in the New 508 Standards.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DD8CF-8C4E-41C8-B68E-E4E62B3F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77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 to WCAG 2 Accessibility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There are two concepts that must work together to ensure that information can be presented to the user of AT in an Accessible manner.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Authors must rely only on using </a:t>
            </a:r>
            <a:r>
              <a:rPr lang="en-US" sz="2800" b="1" dirty="0">
                <a:solidFill>
                  <a:srgbClr val="C00000"/>
                </a:solidFill>
              </a:rPr>
              <a:t>technologies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that are </a:t>
            </a:r>
            <a:r>
              <a:rPr lang="en-US" sz="2800" b="1" dirty="0"/>
              <a:t>accessibility-supported </a:t>
            </a:r>
            <a:r>
              <a:rPr lang="en-US" sz="2800" dirty="0"/>
              <a:t>(via AAPIs) - and -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Authors must use those technologies properly in order for the </a:t>
            </a:r>
            <a:r>
              <a:rPr lang="en-US" sz="2800" b="1" dirty="0">
                <a:solidFill>
                  <a:srgbClr val="C00000"/>
                </a:solidFill>
              </a:rPr>
              <a:t>content</a:t>
            </a:r>
            <a:r>
              <a:rPr lang="en-US" sz="2800" dirty="0"/>
              <a:t> to be </a:t>
            </a:r>
            <a:r>
              <a:rPr lang="en-US" sz="2800" b="1" dirty="0"/>
              <a:t>programmatically determinable </a:t>
            </a:r>
            <a:r>
              <a:rPr lang="en-US" sz="2800" dirty="0"/>
              <a:t>- and hence presentable, by AT (and user agents) to users with disabilities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E82F2-7E23-4AFE-BD31-905FB2B9B9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22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Accessibility Supported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Accessibility Supported</a:t>
            </a:r>
            <a:r>
              <a:rPr lang="en-US" b="1" dirty="0">
                <a:solidFill>
                  <a:srgbClr val="47AA30"/>
                </a:solidFill>
              </a:rPr>
              <a:t/>
            </a:r>
            <a:br>
              <a:rPr lang="en-US" b="1" dirty="0">
                <a:solidFill>
                  <a:srgbClr val="47AA3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Technology Used: </a:t>
            </a:r>
            <a:r>
              <a:rPr lang="en-US" b="1" dirty="0">
                <a:solidFill>
                  <a:srgbClr val="47AA30"/>
                </a:solidFill>
              </a:rPr>
              <a:t>MUST Work with AT &amp; Accessibility Features of OS and UA (via AAPIs)</a:t>
            </a:r>
            <a:r>
              <a:rPr lang="en-US" b="1" dirty="0"/>
              <a:t>:</a:t>
            </a:r>
            <a:br>
              <a:rPr lang="en-US" b="1" dirty="0"/>
            </a:br>
            <a:r>
              <a:rPr lang="en-US" dirty="0"/>
              <a:t>Using a technology in a way that is “accessibility supported” means </a:t>
            </a:r>
            <a:r>
              <a:rPr lang="en-US" b="1" dirty="0"/>
              <a:t>choosing </a:t>
            </a:r>
            <a:r>
              <a:rPr lang="en-US" b="1" dirty="0">
                <a:solidFill>
                  <a:srgbClr val="C00000"/>
                </a:solidFill>
              </a:rPr>
              <a:t>technologies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that </a:t>
            </a:r>
            <a:r>
              <a:rPr lang="en-US" b="1" dirty="0"/>
              <a:t>render and deliver </a:t>
            </a:r>
            <a:r>
              <a:rPr lang="en-US" dirty="0"/>
              <a:t>content in such a way that is </a:t>
            </a:r>
            <a:r>
              <a:rPr lang="en-US" b="1" dirty="0"/>
              <a:t>known</a:t>
            </a:r>
            <a:r>
              <a:rPr lang="en-US" dirty="0"/>
              <a:t> to work with AT and the accessibility features of operating systems, </a:t>
            </a:r>
            <a:br>
              <a:rPr lang="en-US" dirty="0"/>
            </a:br>
            <a:r>
              <a:rPr lang="en-US" dirty="0"/>
              <a:t>browsers, content players, </a:t>
            </a:r>
            <a:br>
              <a:rPr lang="en-US" dirty="0"/>
            </a:br>
            <a:r>
              <a:rPr lang="en-US" b="1" dirty="0"/>
              <a:t>for an intended environment </a:t>
            </a:r>
            <a:br>
              <a:rPr lang="en-US" b="1" dirty="0"/>
            </a:br>
            <a:r>
              <a:rPr lang="en-US" dirty="0"/>
              <a:t>(internet, intranet, application, </a:t>
            </a:r>
            <a:br>
              <a:rPr lang="en-US" dirty="0"/>
            </a:br>
            <a:r>
              <a:rPr lang="en-US" dirty="0"/>
              <a:t>native app). </a:t>
            </a:r>
          </a:p>
          <a:p>
            <a:endParaRPr lang="en-US" dirty="0"/>
          </a:p>
        </p:txBody>
      </p:sp>
      <p:pic>
        <p:nvPicPr>
          <p:cNvPr id="6" name="Picture 3" descr="&quot;&quot;">
            <a:extLst>
              <a:ext uri="{FF2B5EF4-FFF2-40B4-BE49-F238E27FC236}">
                <a16:creationId xmlns:a16="http://schemas.microsoft.com/office/drawing/2014/main" id="{8882B4E8-ABAF-4B3E-A27E-8C53FD06E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87875"/>
            <a:ext cx="2438400" cy="18288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C843285-0046-4CCE-BA4E-C08CBAB010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83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Programmatically Determinable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Programmatically Determinable </a:t>
            </a:r>
            <a:r>
              <a:rPr lang="en-US" b="1" dirty="0">
                <a:solidFill>
                  <a:srgbClr val="47AA30"/>
                </a:solidFill>
              </a:rPr>
              <a:t/>
            </a:r>
            <a:br>
              <a:rPr lang="en-US" b="1" dirty="0">
                <a:solidFill>
                  <a:srgbClr val="47AA3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Content: </a:t>
            </a:r>
            <a:r>
              <a:rPr lang="en-US" b="1" dirty="0">
                <a:solidFill>
                  <a:srgbClr val="47AA30"/>
                </a:solidFill>
              </a:rPr>
              <a:t>MUST Work with AT</a:t>
            </a:r>
            <a:r>
              <a:rPr lang="en-US" b="1" dirty="0"/>
              <a:t>: </a:t>
            </a:r>
            <a:r>
              <a:rPr lang="en-US" dirty="0"/>
              <a:t>Five SC require that </a:t>
            </a:r>
            <a:r>
              <a:rPr lang="en-US" b="1" dirty="0">
                <a:solidFill>
                  <a:srgbClr val="C00000"/>
                </a:solidFill>
              </a:rPr>
              <a:t>content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must be "programmatically determinable." This means that the content is authored in such a way that user agents, including assistive technologies, can access the information.</a:t>
            </a:r>
          </a:p>
          <a:p>
            <a:pPr marL="91440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47AA30"/>
                </a:solidFill>
              </a:rPr>
              <a:t>1.3.1:</a:t>
            </a:r>
            <a:r>
              <a:rPr lang="en-US" dirty="0"/>
              <a:t> Info and Relationships</a:t>
            </a:r>
          </a:p>
          <a:p>
            <a:pPr marL="91440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47AA30"/>
                </a:solidFill>
              </a:rPr>
              <a:t>1.3.2:</a:t>
            </a:r>
            <a:r>
              <a:rPr lang="en-US" dirty="0"/>
              <a:t> Meaningful Sequence</a:t>
            </a:r>
          </a:p>
          <a:p>
            <a:pPr marL="91440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1B56E6"/>
                </a:solidFill>
              </a:rPr>
              <a:t>3.1.1: </a:t>
            </a:r>
            <a:r>
              <a:rPr lang="en-US" dirty="0"/>
              <a:t>Language of Page</a:t>
            </a:r>
          </a:p>
          <a:p>
            <a:pPr marL="91440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1B56E6"/>
                </a:solidFill>
              </a:rPr>
              <a:t>3.1.2:</a:t>
            </a:r>
            <a:r>
              <a:rPr lang="en-US" dirty="0"/>
              <a:t> Language of Parts (AA)</a:t>
            </a:r>
          </a:p>
          <a:p>
            <a:pPr marL="91440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D68518"/>
                </a:solidFill>
              </a:rPr>
              <a:t>4.1.2:</a:t>
            </a:r>
            <a:r>
              <a:rPr lang="en-US" dirty="0"/>
              <a:t> Name, Role, Value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3" descr="&quot;&quot;">
            <a:extLst>
              <a:ext uri="{FF2B5EF4-FFF2-40B4-BE49-F238E27FC236}">
                <a16:creationId xmlns:a16="http://schemas.microsoft.com/office/drawing/2014/main" id="{A6B12512-AFB2-4E1B-A2AA-11A48AB79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20" y="3657600"/>
            <a:ext cx="4672579" cy="2738438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1398CE8-14EC-4808-9A36-3B071DE4B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54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Criteria: What are They?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Success Criteria ARE the Requirements of WCAG 2.0</a:t>
            </a:r>
          </a:p>
          <a:p>
            <a:r>
              <a:rPr lang="en-US" sz="2800" dirty="0"/>
              <a:t>They are outcome based, and must be testable</a:t>
            </a:r>
          </a:p>
          <a:p>
            <a:r>
              <a:rPr lang="en-US" sz="2800" dirty="0"/>
              <a:t>They are like the Section 508 provisions </a:t>
            </a:r>
            <a:r>
              <a:rPr lang="en-US" sz="2800" b="1" dirty="0"/>
              <a:t>.22 (a)</a:t>
            </a:r>
          </a:p>
          <a:p>
            <a:r>
              <a:rPr lang="en-US" sz="2800" dirty="0"/>
              <a:t>They are more detailed than old Section 508 provisions</a:t>
            </a:r>
          </a:p>
          <a:p>
            <a:r>
              <a:rPr lang="en-US" sz="2800" dirty="0"/>
              <a:t>They cover vital things that WCAG 1 and Original Section 508 missed</a:t>
            </a:r>
          </a:p>
          <a:p>
            <a:r>
              <a:rPr lang="en-US" sz="2800" dirty="0"/>
              <a:t>They are prioritized (Conformance SC, Level A, Level AA)</a:t>
            </a:r>
          </a:p>
          <a:p>
            <a:r>
              <a:rPr lang="en-US" sz="2800" dirty="0"/>
              <a:t>They will be part of the components in your new VPATs/GPATs</a:t>
            </a:r>
          </a:p>
          <a:p>
            <a:r>
              <a:rPr lang="en-US" sz="2800" dirty="0"/>
              <a:t>There are </a:t>
            </a:r>
            <a:r>
              <a:rPr lang="en-US" sz="2800" dirty="0">
                <a:solidFill>
                  <a:srgbClr val="C00000"/>
                </a:solidFill>
              </a:rPr>
              <a:t>38</a:t>
            </a:r>
            <a:r>
              <a:rPr lang="en-US" sz="2800" dirty="0"/>
              <a:t> combined Level A and Level AA SC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F6BDE-361B-46EB-9230-D264190ED0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53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387C2B"/>
                </a:solidFill>
              </a:rPr>
              <a:t>Exceptions</a:t>
            </a:r>
          </a:p>
          <a:p>
            <a:r>
              <a:rPr lang="en-US" dirty="0"/>
              <a:t>Added Important New</a:t>
            </a:r>
          </a:p>
          <a:p>
            <a:pPr lvl="1"/>
            <a:r>
              <a:rPr lang="en-US" dirty="0"/>
              <a:t>E202.2 Legacy ICT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Safe Harbor</a:t>
            </a:r>
            <a:r>
              <a:rPr lang="en-US" dirty="0"/>
              <a:t>)</a:t>
            </a:r>
          </a:p>
          <a:p>
            <a:r>
              <a:rPr lang="en-US" dirty="0"/>
              <a:t>Most Retained</a:t>
            </a:r>
          </a:p>
          <a:p>
            <a:pPr lvl="1"/>
            <a:r>
              <a:rPr lang="en-US" dirty="0"/>
              <a:t>Two trivial ones were dropped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Extensive use of IBR</a:t>
            </a:r>
          </a:p>
          <a:p>
            <a:pPr lvl="1"/>
            <a:r>
              <a:rPr lang="en-US" dirty="0"/>
              <a:t>WCAG 2.0</a:t>
            </a:r>
          </a:p>
          <a:p>
            <a:pPr lvl="1"/>
            <a:r>
              <a:rPr lang="en-US" dirty="0"/>
              <a:t>PDF/UA</a:t>
            </a:r>
          </a:p>
          <a:p>
            <a:pPr lvl="1"/>
            <a:r>
              <a:rPr lang="en-US" dirty="0"/>
              <a:t>others…</a:t>
            </a:r>
          </a:p>
          <a:p>
            <a:r>
              <a:rPr lang="en-US" dirty="0"/>
              <a:t>Covers Documents</a:t>
            </a:r>
          </a:p>
          <a:p>
            <a:r>
              <a:rPr lang="en-US" dirty="0"/>
              <a:t>More Definitions</a:t>
            </a:r>
          </a:p>
          <a:p>
            <a:r>
              <a:rPr lang="en-US" dirty="0"/>
              <a:t>Added FPC</a:t>
            </a:r>
          </a:p>
          <a:p>
            <a:r>
              <a:rPr lang="en-US" dirty="0"/>
              <a:t>Mobile addressed in Hardware and Software chapters</a:t>
            </a:r>
          </a:p>
        </p:txBody>
      </p:sp>
      <p:pic>
        <p:nvPicPr>
          <p:cNvPr id="7" name="Picture 4" descr="&quot;&quot;">
            <a:extLst>
              <a:ext uri="{FF2B5EF4-FFF2-40B4-BE49-F238E27FC236}">
                <a16:creationId xmlns:a16="http://schemas.microsoft.com/office/drawing/2014/main" id="{3D982D06-9BE8-4DDB-9FA1-2A7953B2EB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779963"/>
            <a:ext cx="1752600" cy="18494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A3CBC-8A79-5140-907D-6E2A5A8F5F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0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67000"/>
            <a:ext cx="8382000" cy="1470025"/>
          </a:xfrm>
        </p:spPr>
        <p:txBody>
          <a:bodyPr>
            <a:noAutofit/>
          </a:bodyPr>
          <a:lstStyle/>
          <a:p>
            <a:r>
              <a:rPr lang="en-US" dirty="0"/>
              <a:t>WCAG 2.0 for Section 508: Success Criteria</a:t>
            </a:r>
          </a:p>
        </p:txBody>
      </p:sp>
      <p:pic>
        <p:nvPicPr>
          <p:cNvPr id="5" name="Picture 2" descr="WCAG 2.0 Book">
            <a:extLst>
              <a:ext uri="{FF2B5EF4-FFF2-40B4-BE49-F238E27FC236}">
                <a16:creationId xmlns:a16="http://schemas.microsoft.com/office/drawing/2014/main" id="{639B0578-3E0E-4250-988D-EEA369A5F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6200"/>
            <a:ext cx="3685800" cy="287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01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 Success Criteria are “Applicable  To…”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b="1" dirty="0"/>
              <a:t>Web: </a:t>
            </a:r>
            <a:r>
              <a:rPr lang="en-US" sz="3300" dirty="0"/>
              <a:t>When we say “Applicable to: </a:t>
            </a:r>
            <a:r>
              <a:rPr lang="en-US" sz="3300" b="1" dirty="0"/>
              <a:t>Web…</a:t>
            </a:r>
            <a:r>
              <a:rPr lang="en-US" sz="3300" dirty="0"/>
              <a:t>” this includes: </a:t>
            </a:r>
          </a:p>
          <a:p>
            <a:pPr lvl="1"/>
            <a:r>
              <a:rPr lang="en-US" sz="2900" dirty="0"/>
              <a:t>Web Sites </a:t>
            </a:r>
          </a:p>
          <a:p>
            <a:pPr lvl="1"/>
            <a:r>
              <a:rPr lang="en-US" sz="2900" dirty="0"/>
              <a:t>Web Content </a:t>
            </a:r>
          </a:p>
          <a:p>
            <a:pPr lvl="1"/>
            <a:r>
              <a:rPr lang="en-US" sz="2900" dirty="0"/>
              <a:t>Web Applications (Apps)</a:t>
            </a:r>
          </a:p>
          <a:p>
            <a:pPr lvl="1"/>
            <a:r>
              <a:rPr lang="en-US" sz="2900" dirty="0"/>
              <a:t>Web Documents (rendered through a browser) </a:t>
            </a:r>
          </a:p>
          <a:p>
            <a:pPr lvl="1"/>
            <a:r>
              <a:rPr lang="en-US" sz="2900" dirty="0"/>
              <a:t>Mobile Content and Apps (rendered through a browser)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3600" b="1" dirty="0"/>
              <a:t>Web, Software and Non-Web Documents:</a:t>
            </a:r>
          </a:p>
          <a:p>
            <a:pPr marL="0" indent="0">
              <a:buNone/>
            </a:pPr>
            <a:r>
              <a:rPr lang="en-US" sz="3300" dirty="0"/>
              <a:t>When we say “Applicable to: </a:t>
            </a:r>
            <a:r>
              <a:rPr lang="en-US" sz="3300" b="1" dirty="0"/>
              <a:t>Web, Software  and Non-Web Documents</a:t>
            </a:r>
            <a:r>
              <a:rPr lang="en-US" sz="3300" dirty="0"/>
              <a:t>” this means - literally - WCAG 2 applies as written to:</a:t>
            </a:r>
          </a:p>
          <a:p>
            <a:pPr lvl="1"/>
            <a:r>
              <a:rPr lang="en-US" sz="2900" dirty="0"/>
              <a:t>Web (as identified above)</a:t>
            </a:r>
          </a:p>
          <a:p>
            <a:pPr lvl="1"/>
            <a:r>
              <a:rPr lang="en-US" sz="2900" dirty="0"/>
              <a:t>Software, including Native Apps </a:t>
            </a:r>
          </a:p>
          <a:p>
            <a:pPr lvl="1"/>
            <a:r>
              <a:rPr lang="en-US" sz="2900" dirty="0"/>
              <a:t>Documents (that are not rendered through a browser)  </a:t>
            </a:r>
          </a:p>
          <a:p>
            <a:pPr marL="0" lvl="1" indent="0">
              <a:buClr>
                <a:srgbClr val="C4262E"/>
              </a:buClr>
              <a:buNone/>
            </a:pPr>
            <a:endParaRPr lang="en-US" dirty="0"/>
          </a:p>
          <a:p>
            <a:pPr marL="0" lvl="1" indent="0">
              <a:buClr>
                <a:srgbClr val="C4262E"/>
              </a:buClr>
              <a:buNone/>
            </a:pPr>
            <a:r>
              <a:rPr lang="en-US" sz="3600" b="1" dirty="0"/>
              <a:t>Software and Non-Web Documents with Closed Functionality</a:t>
            </a:r>
          </a:p>
          <a:p>
            <a:pPr marL="342900" lvl="1" indent="-342900">
              <a:buClr>
                <a:srgbClr val="C4262E"/>
              </a:buClr>
            </a:pPr>
            <a:r>
              <a:rPr lang="en-US" sz="3100" dirty="0"/>
              <a:t>WCAG2ICT: You will see some SC below with </a:t>
            </a:r>
            <a:r>
              <a:rPr lang="en-US" sz="3100" b="1" dirty="0"/>
              <a:t>“(Developers will adapt SW </a:t>
            </a:r>
            <a:br>
              <a:rPr lang="en-US" sz="3100" b="1" dirty="0"/>
            </a:br>
            <a:r>
              <a:rPr lang="en-US" sz="3100" b="1" dirty="0"/>
              <a:t>and NWD for Closed Functionality products)</a:t>
            </a:r>
            <a:r>
              <a:rPr lang="en-US" sz="3100" dirty="0"/>
              <a:t>.” This means the SC is still applicable to Software and Non-Web Documents overall. </a:t>
            </a:r>
            <a:r>
              <a:rPr lang="en-US" sz="3100" b="1" dirty="0"/>
              <a:t> </a:t>
            </a:r>
            <a:r>
              <a:rPr lang="en-US" sz="3100" dirty="0"/>
              <a:t>This merely is a NOTE (specifically related to Closed Functionality aspects/products ) – that developers will need to adapt the </a:t>
            </a:r>
            <a:br>
              <a:rPr lang="en-US" sz="3100" dirty="0"/>
            </a:br>
            <a:r>
              <a:rPr lang="en-US" sz="3100" dirty="0"/>
              <a:t>Language and Methods used to address that SC’s functionality and criteria. </a:t>
            </a:r>
            <a:br>
              <a:rPr lang="en-US" sz="3100" dirty="0"/>
            </a:br>
            <a:r>
              <a:rPr lang="en-US" sz="3100" b="1" dirty="0"/>
              <a:t>Because: AT usually cannot be connected to Closed ICT products.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A44C0-3595-4CCC-B9E2-A6E0864826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14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descr="Screenshot: WCAG 2.0 Standard  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WCAG 2.0 Standard  (the WHAT: Screenshot)</a:t>
            </a:r>
          </a:p>
        </p:txBody>
      </p:sp>
      <p:pic>
        <p:nvPicPr>
          <p:cNvPr id="4" name="Content Placeholder 2" descr="A screenshot of the W3C's &quot;Web Content Accessibility Guidelines (WCAG) 2.0&quot; main Title Page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9" y="1600200"/>
            <a:ext cx="7277682" cy="4525963"/>
          </a:xfr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52F9E07-FB71-4AC5-869D-240C89EFFC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581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WCAG 2.0 (Screenshot)</a:t>
            </a:r>
          </a:p>
        </p:txBody>
      </p:sp>
      <p:pic>
        <p:nvPicPr>
          <p:cNvPr id="5" name="Content Placeholder 2" descr="Screenshot: W3C WAI Understanding WCAG 2.0 document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74" y="1600200"/>
            <a:ext cx="7748251" cy="4525963"/>
          </a:xfr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CACFD33-BA78-40A2-B66E-477125524C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40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WCAG 2.0  (the WHY: document)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A Guide to Understanding and Implementing WCAG 2.0</a:t>
            </a:r>
            <a:br>
              <a:rPr lang="en-US" b="1" dirty="0"/>
            </a:br>
            <a:r>
              <a:rPr lang="en-US" dirty="0">
                <a:hlinkClick r:id="rId3"/>
              </a:rPr>
              <a:t>www.w3.org/WAI/GL/UNDERSTANDING-WCAG20/</a:t>
            </a:r>
            <a:endParaRPr lang="en-US" b="1" dirty="0"/>
          </a:p>
          <a:p>
            <a:r>
              <a:rPr lang="en-US" dirty="0"/>
              <a:t>Updated Regularly</a:t>
            </a:r>
          </a:p>
          <a:p>
            <a:r>
              <a:rPr lang="en-US" dirty="0"/>
              <a:t>Intent of each Success Criterion</a:t>
            </a:r>
          </a:p>
          <a:p>
            <a:pPr lvl="1"/>
            <a:r>
              <a:rPr lang="en-US" dirty="0"/>
              <a:t>Including who Benefits</a:t>
            </a:r>
          </a:p>
          <a:p>
            <a:r>
              <a:rPr lang="en-US" dirty="0"/>
              <a:t>Plain Language Examples</a:t>
            </a:r>
          </a:p>
          <a:p>
            <a:pPr lvl="1"/>
            <a:r>
              <a:rPr lang="en-US" dirty="0"/>
              <a:t>Where might the SC apply?</a:t>
            </a:r>
          </a:p>
          <a:p>
            <a:r>
              <a:rPr lang="en-US" dirty="0"/>
              <a:t>Links to Related Resources</a:t>
            </a:r>
          </a:p>
          <a:p>
            <a:pPr lvl="1"/>
            <a:r>
              <a:rPr lang="en-US" dirty="0"/>
              <a:t>Further reading off the W3C WAI site</a:t>
            </a:r>
          </a:p>
          <a:p>
            <a:r>
              <a:rPr lang="en-US" dirty="0"/>
              <a:t>Links to Model Techniques and Failures</a:t>
            </a:r>
          </a:p>
          <a:p>
            <a:pPr lvl="1"/>
            <a:r>
              <a:rPr lang="en-US" dirty="0"/>
              <a:t>Many are quite technical and detailed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02648-70ED-46F2-A758-4FBAB59E0B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029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for WCAG 2.0 (Screenshot)</a:t>
            </a:r>
          </a:p>
        </p:txBody>
      </p:sp>
      <p:pic>
        <p:nvPicPr>
          <p:cNvPr id="7" name="Content Placeholder 2" descr="Screenshot: W3C WAI Techniques for WCAG 2.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08" y="1600200"/>
            <a:ext cx="7829584" cy="4525963"/>
          </a:xfr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BC97DC6-C854-4D66-9A09-2A402D24E9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for WCAG 2.0  (the HOW: document)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b="1" dirty="0"/>
              <a:t>Techniques and Failures for WCAG 2.0</a:t>
            </a:r>
          </a:p>
          <a:p>
            <a:r>
              <a:rPr lang="en-US" sz="4400" dirty="0"/>
              <a:t>Naming Convention</a:t>
            </a:r>
          </a:p>
          <a:p>
            <a:pPr lvl="1"/>
            <a:r>
              <a:rPr lang="en-US" sz="3600" dirty="0"/>
              <a:t>Example: H51: means the 51</a:t>
            </a:r>
            <a:r>
              <a:rPr lang="en-US" sz="3600" baseline="30000" dirty="0"/>
              <a:t>st</a:t>
            </a:r>
            <a:r>
              <a:rPr lang="en-US" sz="3600" dirty="0"/>
              <a:t> HTML technique developed</a:t>
            </a:r>
          </a:p>
          <a:p>
            <a:r>
              <a:rPr lang="en-US" sz="4400" dirty="0"/>
              <a:t>Types of Techniques</a:t>
            </a:r>
          </a:p>
          <a:p>
            <a:pPr lvl="1"/>
            <a:r>
              <a:rPr lang="en-US" sz="3600" dirty="0"/>
              <a:t>WCAG 2.0 </a:t>
            </a:r>
            <a:r>
              <a:rPr lang="en-US" sz="3600" b="1" dirty="0"/>
              <a:t>Sufficient Techniques</a:t>
            </a:r>
            <a:r>
              <a:rPr lang="en-US" sz="3600" dirty="0"/>
              <a:t> are not the only sufficient techniques and should never be required as the only way to meet WCAG 2.0 success criteria.</a:t>
            </a:r>
          </a:p>
          <a:p>
            <a:pPr lvl="1"/>
            <a:r>
              <a:rPr lang="en-US" sz="3600" dirty="0"/>
              <a:t>WCAG 2.0 </a:t>
            </a:r>
            <a:r>
              <a:rPr lang="en-US" sz="3600" b="1" dirty="0"/>
              <a:t>Advisory Techniques</a:t>
            </a:r>
            <a:r>
              <a:rPr lang="en-US" sz="3600" dirty="0"/>
              <a:t> should always be considered but are not sufficient.</a:t>
            </a:r>
          </a:p>
          <a:p>
            <a:pPr lvl="1"/>
            <a:r>
              <a:rPr lang="en-US" sz="3600" dirty="0"/>
              <a:t>WCAG 2.0 </a:t>
            </a:r>
            <a:r>
              <a:rPr lang="en-US" sz="3600" b="1" dirty="0"/>
              <a:t>Failures</a:t>
            </a:r>
            <a:r>
              <a:rPr lang="en-US" sz="3600" dirty="0"/>
              <a:t> are designed to always indicate a failure.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400" b="1" dirty="0">
                <a:solidFill>
                  <a:srgbClr val="C00000"/>
                </a:solidFill>
              </a:rPr>
              <a:t/>
            </a:r>
            <a:br>
              <a:rPr lang="en-US" sz="3400" b="1" dirty="0">
                <a:solidFill>
                  <a:srgbClr val="C00000"/>
                </a:solidFill>
              </a:rPr>
            </a:br>
            <a:r>
              <a:rPr lang="en-US" sz="3400" b="1" dirty="0">
                <a:solidFill>
                  <a:srgbClr val="C00000"/>
                </a:solidFill>
              </a:rPr>
              <a:t>IMPORTANT: Techniques are great, BUT, they should NEVER be Required</a:t>
            </a:r>
          </a:p>
          <a:p>
            <a:r>
              <a:rPr lang="en-US" sz="3200" dirty="0"/>
              <a:t>If "WCAG 2.0 Techniques" are </a:t>
            </a:r>
            <a:r>
              <a:rPr lang="en-US" sz="3200" b="1" dirty="0"/>
              <a:t>required</a:t>
            </a:r>
            <a:r>
              <a:rPr lang="en-US" sz="3200" dirty="0"/>
              <a:t> by government regulations or rules as the </a:t>
            </a:r>
            <a:r>
              <a:rPr lang="en-US" sz="3200" b="1" dirty="0"/>
              <a:t>only</a:t>
            </a:r>
            <a:r>
              <a:rPr lang="en-US" sz="3200" dirty="0"/>
              <a:t> techniques that will be accepted as sufficient to meet the SC, </a:t>
            </a:r>
          </a:p>
          <a:p>
            <a:pPr lvl="1"/>
            <a:r>
              <a:rPr lang="en-US" sz="2700" b="1" i="1" dirty="0"/>
              <a:t>Then, it will be a violation of those regulations or rules to use any New Technologies from any company or standards group for perhaps several years after those technologies are introduced to the public – until which time the W3C has time to learn the new technology, write techniques, and then to update the Techniques document.</a:t>
            </a:r>
            <a:endParaRPr lang="en-US" sz="2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5DA95-B91B-4569-90EB-075AC25E02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92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of How the WCAG 2 Docs Inter-relate</a:t>
            </a:r>
          </a:p>
        </p:txBody>
      </p:sp>
      <p:pic>
        <p:nvPicPr>
          <p:cNvPr id="4" name="Content Placeholder 2" descr="W3C diagram of How the WCAG 2 documents are related. The WCAG 2 standard is in the center, with links to &quot;Understanding WCAG 2&quot; and &quot;How to Meet WCAG 2&quot;. The &quot;Techniques for WCAG 2&quot; are linked to from the Understanding and How to Meet documents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1" y="1600200"/>
            <a:ext cx="8043378" cy="4525963"/>
          </a:xfr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A845230-3BF5-44AC-84D3-7F96F57A4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623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Meet (Quick Ref)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AD9C8-6789-47EE-A6A0-7CE02E8F1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3" descr="W3C">
            <a:extLst>
              <a:ext uri="{FF2B5EF4-FFF2-40B4-BE49-F238E27FC236}">
                <a16:creationId xmlns:a16="http://schemas.microsoft.com/office/drawing/2014/main" id="{904B5327-395C-4F0D-8EB4-E380C962D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058" y="439738"/>
            <a:ext cx="2924175" cy="2924175"/>
          </a:xfrm>
          <a:prstGeom prst="rect">
            <a:avLst/>
          </a:prstGeom>
        </p:spPr>
      </p:pic>
      <p:pic>
        <p:nvPicPr>
          <p:cNvPr id="7" name="Picture 4" descr="&quot;&quot;">
            <a:extLst>
              <a:ext uri="{FF2B5EF4-FFF2-40B4-BE49-F238E27FC236}">
                <a16:creationId xmlns:a16="http://schemas.microsoft.com/office/drawing/2014/main" id="{66A14D0B-D111-49BF-BE68-43D2F4EF7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13" y="-53180"/>
            <a:ext cx="2438400" cy="243840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EAC3E4D-464B-45FD-8044-76719177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7062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Meet WCAG 2.0  (the HOW: document)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How To Meet WCAG 2.0: Quick Reference </a:t>
            </a:r>
            <a:br>
              <a:rPr lang="en-US" b="1" dirty="0"/>
            </a:br>
            <a:r>
              <a:rPr lang="en-US" b="1" dirty="0"/>
              <a:t>is the go-to document for the day-to-day Developer</a:t>
            </a:r>
            <a:br>
              <a:rPr lang="en-US" b="1" dirty="0"/>
            </a:br>
            <a:r>
              <a:rPr lang="en-US" dirty="0"/>
              <a:t>URL: </a:t>
            </a:r>
            <a:r>
              <a:rPr lang="en-US" dirty="0">
                <a:hlinkClick r:id="rId3"/>
              </a:rPr>
              <a:t>www.w3.org/WAI/WCAG20/quickref/</a:t>
            </a:r>
            <a:r>
              <a:rPr lang="en-US" dirty="0"/>
              <a:t> </a:t>
            </a:r>
            <a:br>
              <a:rPr lang="en-US" dirty="0"/>
            </a:br>
            <a:endParaRPr lang="en-US" b="1" dirty="0"/>
          </a:p>
          <a:p>
            <a:r>
              <a:rPr lang="en-US" dirty="0"/>
              <a:t>Updated Regularly</a:t>
            </a:r>
          </a:p>
          <a:p>
            <a:r>
              <a:rPr lang="en-US" dirty="0"/>
              <a:t>Actually a Database (of Techniques and Failures)</a:t>
            </a:r>
          </a:p>
          <a:p>
            <a:r>
              <a:rPr lang="en-US" dirty="0"/>
              <a:t>Two Names “How To Meet WCAG 2.0” was “Quick Reference”</a:t>
            </a:r>
          </a:p>
          <a:p>
            <a:r>
              <a:rPr lang="en-US" dirty="0"/>
              <a:t>Customizable</a:t>
            </a:r>
          </a:p>
          <a:p>
            <a:r>
              <a:rPr lang="en-US" dirty="0"/>
              <a:t>Robust Filters (Role, Topic tags, Levels, Techniques, and Technologies)</a:t>
            </a:r>
          </a:p>
          <a:p>
            <a:r>
              <a:rPr lang="en-US" dirty="0"/>
              <a:t>Progressive Levels of Detail via Show/Hide</a:t>
            </a:r>
          </a:p>
          <a:p>
            <a:r>
              <a:rPr lang="en-US" dirty="0"/>
              <a:t>Practical ways to get to the Techniques and Failures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3EF80-DFF7-4688-830A-9B4959891B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43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FPC:  What Was Added?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387C2B"/>
                </a:solidFill>
              </a:rPr>
              <a:t>Original 508 (2000)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§ 1194.31 Functional Performance Criteria Require usability: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600" dirty="0"/>
              <a:t>Without vision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600" dirty="0"/>
              <a:t>With limited vision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600" dirty="0"/>
              <a:t>Without hearing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600" dirty="0"/>
              <a:t>With limited hearing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600" dirty="0"/>
              <a:t>Without speech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600" dirty="0"/>
              <a:t>Without fine motor or with limited reach and strength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387C2B"/>
                </a:solidFill>
              </a:rPr>
              <a:t>Revised 508 (2017)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302.1 Without Vision</a:t>
            </a:r>
          </a:p>
          <a:p>
            <a:pPr marL="0" indent="0">
              <a:buNone/>
            </a:pPr>
            <a:r>
              <a:rPr lang="en-US" dirty="0"/>
              <a:t>302.2 With Limited Vision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302.3 Without Perception of Color</a:t>
            </a:r>
          </a:p>
          <a:p>
            <a:pPr marL="0" indent="0">
              <a:buNone/>
            </a:pPr>
            <a:r>
              <a:rPr lang="en-US" dirty="0"/>
              <a:t>303.4 Without Hearing</a:t>
            </a:r>
          </a:p>
          <a:p>
            <a:pPr marL="0" indent="0">
              <a:buNone/>
            </a:pPr>
            <a:r>
              <a:rPr lang="en-US" dirty="0"/>
              <a:t>303.5 With Limited Hearing</a:t>
            </a:r>
          </a:p>
          <a:p>
            <a:pPr marL="0" indent="0">
              <a:buNone/>
            </a:pPr>
            <a:r>
              <a:rPr lang="en-US" dirty="0"/>
              <a:t>303.6 Without Speech</a:t>
            </a:r>
          </a:p>
          <a:p>
            <a:pPr marL="0" indent="0">
              <a:buNone/>
            </a:pPr>
            <a:r>
              <a:rPr lang="en-US" dirty="0"/>
              <a:t>303.7 With Limited Manipulation</a:t>
            </a:r>
          </a:p>
          <a:p>
            <a:pPr marL="0" indent="0">
              <a:buNone/>
            </a:pPr>
            <a:r>
              <a:rPr lang="en-US" dirty="0"/>
              <a:t>303.8 With Limited Reach and Strength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303.9 With Limited Language, Cognitive, and Learning Abilities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A3CBC-8A79-5140-907D-6E2A5A8F5F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277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Meet WCAG 2.0 (Screenshot)</a:t>
            </a:r>
          </a:p>
        </p:txBody>
      </p:sp>
      <p:pic>
        <p:nvPicPr>
          <p:cNvPr id="7" name="Content Placeholder 2" descr="Screenshot: W3C WAI How To Meet WCAG 2.0 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4602"/>
            <a:ext cx="8229600" cy="4437158"/>
          </a:xfr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530FE5A-6F9C-4E67-9812-D91C31F53C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104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Meet WCAG 2.0: Filter View (Screenshot)</a:t>
            </a:r>
          </a:p>
        </p:txBody>
      </p:sp>
      <p:pic>
        <p:nvPicPr>
          <p:cNvPr id="4" name="Content Placeholder 2" descr="Screenshot: W3C WAI How To Meet WCAG 2.0 with the FILTER tab seleccted and Tags highlighted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5308"/>
            <a:ext cx="8229600" cy="4475747"/>
          </a:xfr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43995EA-AEAC-4392-B0D4-C97459CB11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7457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Summary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 descr="&quot;&quot;">
            <a:extLst>
              <a:ext uri="{FF2B5EF4-FFF2-40B4-BE49-F238E27FC236}">
                <a16:creationId xmlns:a16="http://schemas.microsoft.com/office/drawing/2014/main" id="{A98C03FD-2782-402F-B5C6-A2F54B514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7914">
            <a:off x="4822132" y="3906211"/>
            <a:ext cx="38100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391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WCAG 2.0:  Virtual Takeaways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b="1" dirty="0">
                <a:solidFill>
                  <a:srgbClr val="C00000"/>
                </a:solidFill>
              </a:rPr>
              <a:t>Success Criteria ARE the Requirements</a:t>
            </a:r>
          </a:p>
          <a:p>
            <a:r>
              <a:rPr lang="en-US" dirty="0"/>
              <a:t>The Techniques are NOT required but provide guidance</a:t>
            </a:r>
          </a:p>
          <a:p>
            <a:r>
              <a:rPr lang="en-US" dirty="0"/>
              <a:t>The SC are outcome based, and must be testable</a:t>
            </a:r>
          </a:p>
          <a:p>
            <a:r>
              <a:rPr lang="en-US" dirty="0"/>
              <a:t>Section 508 requires Level A and Level AA SC</a:t>
            </a:r>
          </a:p>
          <a:p>
            <a:r>
              <a:rPr lang="en-US" dirty="0"/>
              <a:t>The SC will be part of your new VPATs/GPATs</a:t>
            </a:r>
          </a:p>
          <a:p>
            <a:r>
              <a:rPr lang="en-US" dirty="0"/>
              <a:t>SC are prioritized (Conformance SC, Level A, Level AA)</a:t>
            </a:r>
          </a:p>
          <a:p>
            <a:r>
              <a:rPr lang="en-US" dirty="0"/>
              <a:t>There are </a:t>
            </a:r>
            <a:r>
              <a:rPr lang="en-US" dirty="0">
                <a:solidFill>
                  <a:srgbClr val="C00000"/>
                </a:solidFill>
              </a:rPr>
              <a:t>38</a:t>
            </a:r>
            <a:r>
              <a:rPr lang="en-US" dirty="0"/>
              <a:t> combined Level A and Level AA SC</a:t>
            </a:r>
          </a:p>
          <a:p>
            <a:r>
              <a:rPr lang="en-US" dirty="0"/>
              <a:t>WCAG 2.0 Support Documents are Regularly Updated</a:t>
            </a:r>
          </a:p>
          <a:p>
            <a:r>
              <a:rPr lang="en-US" dirty="0"/>
              <a:t>Chosen Technologies &amp; Content must Work with AT </a:t>
            </a:r>
            <a:br>
              <a:rPr lang="en-US" dirty="0"/>
            </a:br>
            <a:r>
              <a:rPr lang="en-US" dirty="0"/>
              <a:t>(PD &amp; AS)</a:t>
            </a:r>
          </a:p>
          <a:p>
            <a:r>
              <a:rPr lang="en-US" dirty="0"/>
              <a:t>Use W3C Resources to Build and Test Content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8C31ADA-EE17-416F-9B7E-5C340B7EAE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2891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WCAG 2.0: POUR Principles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Keep the 4 Design Principles in Mind.</a:t>
            </a:r>
            <a:br>
              <a:rPr lang="en-US" dirty="0"/>
            </a:br>
            <a:endParaRPr lang="en-US" dirty="0"/>
          </a:p>
          <a:p>
            <a:r>
              <a:rPr lang="en-US" sz="3200" b="1" dirty="0"/>
              <a:t>POUR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>
                <a:solidFill>
                  <a:srgbClr val="47AA30"/>
                </a:solidFill>
              </a:rPr>
              <a:t>P</a:t>
            </a:r>
            <a:r>
              <a:rPr lang="en-US" sz="3200" dirty="0">
                <a:solidFill>
                  <a:srgbClr val="47AA30"/>
                </a:solidFill>
              </a:rPr>
              <a:t>erceivable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>
                <a:solidFill>
                  <a:srgbClr val="C00000"/>
                </a:solidFill>
              </a:rPr>
              <a:t>O</a:t>
            </a:r>
            <a:r>
              <a:rPr lang="en-US" sz="3200" dirty="0">
                <a:solidFill>
                  <a:srgbClr val="C00000"/>
                </a:solidFill>
              </a:rPr>
              <a:t>perable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>
                <a:solidFill>
                  <a:srgbClr val="2661E6"/>
                </a:solidFill>
              </a:rPr>
              <a:t>U</a:t>
            </a:r>
            <a:r>
              <a:rPr lang="en-US" sz="3200" dirty="0">
                <a:solidFill>
                  <a:srgbClr val="2661E6"/>
                </a:solidFill>
              </a:rPr>
              <a:t>nderstandable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>
                <a:solidFill>
                  <a:srgbClr val="D68518"/>
                </a:solidFill>
              </a:rPr>
              <a:t>R</a:t>
            </a:r>
            <a:r>
              <a:rPr lang="en-US" sz="3200" dirty="0">
                <a:solidFill>
                  <a:srgbClr val="D68518"/>
                </a:solidFill>
              </a:rPr>
              <a:t>obust</a:t>
            </a:r>
            <a:endParaRPr lang="en-US" sz="3200" dirty="0"/>
          </a:p>
        </p:txBody>
      </p:sp>
      <p:pic>
        <p:nvPicPr>
          <p:cNvPr id="11" name="Content Placeholder 3" descr="Perceivable, Operable, Understandable and Robust.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09800"/>
            <a:ext cx="4267200" cy="4013078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6755C5B-E8AF-4C07-AB4E-9B04C00668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1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Documentation and Support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387C2B"/>
                </a:solidFill>
              </a:rPr>
              <a:t>Original 508 (2000)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§ 1194.41 Information, documentation, and support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Product support documentation must be available in alternative formats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End-users must have access to accessibility and compatibility features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Support services must accommodate communication needs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387C2B"/>
                </a:solidFill>
              </a:rPr>
              <a:t>Revised 508 (2017)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602 Support Documentation</a:t>
            </a:r>
          </a:p>
          <a:p>
            <a:r>
              <a:rPr lang="en-US" dirty="0"/>
              <a:t>602.2 Accessibility and Compatibility Features</a:t>
            </a:r>
          </a:p>
          <a:p>
            <a:r>
              <a:rPr lang="en-US" dirty="0"/>
              <a:t>602.3 Electronic Support Documentation</a:t>
            </a:r>
          </a:p>
          <a:p>
            <a:r>
              <a:rPr lang="en-US" dirty="0"/>
              <a:t>602.4 Alternate Formats for Non-Electronic Support Documentation</a:t>
            </a:r>
          </a:p>
          <a:p>
            <a:pPr marL="0" indent="0">
              <a:buNone/>
            </a:pPr>
            <a:r>
              <a:rPr lang="en-US" u="sng" dirty="0"/>
              <a:t>603 Support Services</a:t>
            </a:r>
          </a:p>
          <a:p>
            <a:r>
              <a:rPr lang="en-US" dirty="0"/>
              <a:t>603.2 Information on Accessibility and Compatibility Features</a:t>
            </a:r>
          </a:p>
          <a:p>
            <a:r>
              <a:rPr lang="en-US" dirty="0"/>
              <a:t>603.3 Accommodation of Communication Needs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A3CBC-8A79-5140-907D-6E2A5A8F5F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7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Go for More Details?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Final Regulatory Impact </a:t>
            </a:r>
            <a:br>
              <a:rPr lang="en-US" sz="3200" dirty="0"/>
            </a:br>
            <a:r>
              <a:rPr lang="en-US" sz="3200" dirty="0"/>
              <a:t>Analysis</a:t>
            </a:r>
          </a:p>
          <a:p>
            <a:r>
              <a:rPr lang="en-US" sz="2400" dirty="0">
                <a:solidFill>
                  <a:srgbClr val="C00000"/>
                </a:solidFill>
                <a:hlinkClick r:id="rId3"/>
              </a:rPr>
              <a:t>Table A-1</a:t>
            </a:r>
            <a:r>
              <a:rPr lang="en-US" sz="2400" dirty="0"/>
              <a:t>. WCAG 2.0 Level A and Level AA Success Criteria</a:t>
            </a:r>
          </a:p>
          <a:p>
            <a:r>
              <a:rPr lang="en-US" sz="2400" dirty="0">
                <a:solidFill>
                  <a:srgbClr val="C00000"/>
                </a:solidFill>
                <a:hlinkClick r:id="rId4"/>
              </a:rPr>
              <a:t>Table A-2</a:t>
            </a:r>
            <a:r>
              <a:rPr lang="en-US" sz="2400" dirty="0"/>
              <a:t>. Final Rule Requirements for Software</a:t>
            </a:r>
          </a:p>
          <a:p>
            <a:r>
              <a:rPr lang="en-US" sz="2400" dirty="0">
                <a:solidFill>
                  <a:srgbClr val="C00000"/>
                </a:solidFill>
                <a:hlinkClick r:id="rId5"/>
              </a:rPr>
              <a:t>Table A-3</a:t>
            </a:r>
            <a:r>
              <a:rPr lang="en-US" sz="2400" dirty="0"/>
              <a:t>. Hardware and Telecommunications Equipment</a:t>
            </a:r>
          </a:p>
          <a:p>
            <a:r>
              <a:rPr lang="en-US" sz="2400" dirty="0">
                <a:solidFill>
                  <a:srgbClr val="C00000"/>
                </a:solidFill>
                <a:hlinkClick r:id="rId6"/>
              </a:rPr>
              <a:t>Table A-4</a:t>
            </a:r>
            <a:r>
              <a:rPr lang="en-US" sz="2400" dirty="0"/>
              <a:t>. Support Documentation and Services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5851E86-C856-474C-8B27-E71DDEA286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161" y="1600200"/>
            <a:ext cx="3895939" cy="25908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A3CBC-8A79-5140-907D-6E2A5A8F5F1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2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Board’s WCAG 2/508 Comparison Table</a:t>
            </a:r>
          </a:p>
        </p:txBody>
      </p:sp>
      <p:pic>
        <p:nvPicPr>
          <p:cNvPr id="4" name="Content Placeholder 3" descr="Screenshot: US Access Board’s Comparison Table of WCAG 2.0 to Existing 508 Standard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1024"/>
            <a:ext cx="8229600" cy="4207790"/>
          </a:xfr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F3ED971-51D9-4995-82F4-59ADEA3CE7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dirty="0"/>
              <a:t>Comparison Table of WCAG 2.0 to Existing 508 Standards: </a:t>
            </a:r>
            <a:br>
              <a:rPr lang="en-US" dirty="0"/>
            </a:br>
            <a:r>
              <a:rPr lang="en-US" sz="2000" dirty="0">
                <a:hlinkClick r:id="rId4"/>
              </a:rPr>
              <a:t>www.access-board.gov/wcag2-508</a:t>
            </a:r>
            <a:endParaRPr lang="en-US" sz="2000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1CB227B-077E-44F0-AABC-25BEF9C794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83C46-6DD5-4423-93F7-6127E7D9BBB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55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WCAG 2.0 is Applicable 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Web Content</a:t>
            </a:r>
          </a:p>
          <a:p>
            <a:pPr lvl="1"/>
            <a:r>
              <a:rPr lang="en-US" dirty="0"/>
              <a:t>Level AA</a:t>
            </a:r>
          </a:p>
          <a:p>
            <a:pPr lvl="1"/>
            <a:r>
              <a:rPr lang="en-US" dirty="0"/>
              <a:t>Includes Web Applications</a:t>
            </a:r>
          </a:p>
          <a:p>
            <a:r>
              <a:rPr lang="en-US" dirty="0"/>
              <a:t>Documents</a:t>
            </a:r>
          </a:p>
          <a:p>
            <a:pPr lvl="1"/>
            <a:r>
              <a:rPr lang="en-US" dirty="0"/>
              <a:t>Level AA, minus four SC for “within a set of web pages”:</a:t>
            </a:r>
          </a:p>
          <a:p>
            <a:pPr lvl="2"/>
            <a:r>
              <a:rPr lang="en-US" dirty="0"/>
              <a:t>2.4.1 Bypass Blocks</a:t>
            </a:r>
          </a:p>
          <a:p>
            <a:pPr lvl="2"/>
            <a:r>
              <a:rPr lang="en-US" dirty="0"/>
              <a:t>2.4.5 Multiple Ways</a:t>
            </a:r>
          </a:p>
          <a:p>
            <a:pPr lvl="2"/>
            <a:r>
              <a:rPr lang="en-US" dirty="0"/>
              <a:t>3.2.3 Consistent Navigation</a:t>
            </a:r>
          </a:p>
          <a:p>
            <a:pPr lvl="2"/>
            <a:r>
              <a:rPr lang="en-US" dirty="0"/>
              <a:t>3.2.4 Consistent Identification</a:t>
            </a:r>
          </a:p>
          <a:p>
            <a:pPr lvl="1"/>
            <a:r>
              <a:rPr lang="en-US" dirty="0"/>
              <a:t>Includes Support Documentation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 </a:t>
            </a:r>
          </a:p>
          <a:p>
            <a:pPr lvl="1"/>
            <a:r>
              <a:rPr lang="en-US" dirty="0"/>
              <a:t>Level AA </a:t>
            </a:r>
          </a:p>
          <a:p>
            <a:pPr lvl="2"/>
            <a:r>
              <a:rPr lang="en-US" dirty="0"/>
              <a:t>Minus four SC for excluded for Docs</a:t>
            </a:r>
          </a:p>
          <a:p>
            <a:pPr lvl="1"/>
            <a:r>
              <a:rPr lang="en-US" dirty="0"/>
              <a:t>Includes Mobile Apps</a:t>
            </a:r>
          </a:p>
          <a:p>
            <a:pPr lvl="1"/>
            <a:r>
              <a:rPr lang="en-US" dirty="0"/>
              <a:t>AT is Exempted</a:t>
            </a:r>
          </a:p>
          <a:p>
            <a:pPr lvl="1"/>
            <a:r>
              <a:rPr lang="en-US" dirty="0"/>
              <a:t>Additional Provisions</a:t>
            </a:r>
          </a:p>
          <a:p>
            <a:pPr lvl="2"/>
            <a:r>
              <a:rPr lang="en-US" dirty="0"/>
              <a:t>Non-Web Software</a:t>
            </a:r>
          </a:p>
          <a:p>
            <a:pPr lvl="2"/>
            <a:r>
              <a:rPr lang="en-US" dirty="0"/>
              <a:t>Authoring Tools</a:t>
            </a:r>
          </a:p>
          <a:p>
            <a:pPr lvl="2"/>
            <a:r>
              <a:rPr lang="en-US" dirty="0"/>
              <a:t>Media Players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A3CBC-8A79-5140-907D-6E2A5A8F5F1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50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/>
              <a:t>Applying WCAG 2.0 to </a:t>
            </a:r>
            <a:r>
              <a:rPr lang="en-US" baseline="0" dirty="0"/>
              <a:t>Documents and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Same as with Web Content:</a:t>
            </a:r>
          </a:p>
          <a:p>
            <a:r>
              <a:rPr lang="en-US" dirty="0"/>
              <a:t>Both Level A and Level AA Success Criteria</a:t>
            </a:r>
          </a:p>
          <a:p>
            <a:r>
              <a:rPr lang="en-US" dirty="0"/>
              <a:t>Includes WCAG 2 “Conformance Requirements”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dirty="0"/>
              <a:t>Conformance Level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dirty="0"/>
              <a:t>Full Pages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dirty="0"/>
              <a:t>Complete Processes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dirty="0"/>
              <a:t>Only Accessibility-Supported Ways of Using Technologies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dirty="0"/>
              <a:t>Non-Interference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A3CBC-8A79-5140-907D-6E2A5A8F5F1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1669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6&quot;&gt;&lt;property id=&quot;20148&quot; value=&quot;5&quot;/&gt;&lt;property id=&quot;20300&quot; value=&quot;Slide 1 - &amp;quot;Agenda&amp;quot;&quot;/&gt;&lt;property id=&quot;20307&quot; value=&quot;537&quot;/&gt;&lt;/object&gt;&lt;object type=&quot;3&quot; unique_id=&quot;10007&quot;&gt;&lt;property id=&quot;20148&quot; value=&quot;5&quot;/&gt;&lt;property id=&quot;20300&quot; value=&quot;Slide 2 - &amp;quot;Key Terms and Acronyms&amp;quot;&quot;/&gt;&lt;property id=&quot;20307&quot; value=&quot;588&quot;/&gt;&lt;/object&gt;&lt;object type=&quot;3&quot; unique_id=&quot;10011&quot;&gt;&lt;property id=&quot;20148&quot; value=&quot;5&quot;/&gt;&lt;property id=&quot;20300&quot; value=&quot;Slide 3 - &amp;quot;What is ICT/EIT Accessibility (A11Y)?  #1&amp;quot;&quot;/&gt;&lt;property id=&quot;20307&quot; value=&quot;726&quot;/&gt;&lt;/object&gt;&lt;object type=&quot;3&quot; unique_id=&quot;10040&quot;&gt;&lt;property id=&quot;20148&quot; value=&quot;5&quot;/&gt;&lt;property id=&quot;20300&quot; value=&quot;Slide 25 - &amp;quot;Section 508 and WCAG 2.0&amp;quot;&quot;/&gt;&lt;property id=&quot;20307&quot; value=&quot;678&quot;/&gt;&lt;/object&gt;&lt;object type=&quot;3&quot; unique_id=&quot;10043&quot;&gt;&lt;property id=&quot;20148&quot; value=&quot;5&quot;/&gt;&lt;property id=&quot;20300&quot; value=&quot;Slide 26 - &amp;quot;Why Use WCAG 2.0?  (Page 1)&amp;quot;&quot;/&gt;&lt;property id=&quot;20307&quot; value=&quot;525&quot;/&gt;&lt;/object&gt;&lt;object type=&quot;3&quot; unique_id=&quot;10044&quot;&gt;&lt;property id=&quot;20148&quot; value=&quot;5&quot;/&gt;&lt;property id=&quot;20300&quot; value=&quot;Slide 27 - &amp;quot;Why Use WCAG 2.0?  (Page 2)&amp;quot;&quot;/&gt;&lt;property id=&quot;20307&quot; value=&quot;689&quot;/&gt;&lt;/object&gt;&lt;object type=&quot;3&quot; unique_id=&quot;10045&quot;&gt;&lt;property id=&quot;20148&quot; value=&quot;5&quot;/&gt;&lt;property id=&quot;20300&quot; value=&quot;Slide 28 - &amp;quot;Why Use WCAG 2.0?  (Page 3) &amp;quot;&quot;/&gt;&lt;property id=&quot;20307&quot; value=&quot;570&quot;/&gt;&lt;/object&gt;&lt;object type=&quot;3&quot; unique_id=&quot;10049&quot;&gt;&lt;property id=&quot;20148&quot; value=&quot;5&quot;/&gt;&lt;property id=&quot;20300&quot; value=&quot;Slide 29 - &amp;quot;WCAG 2.0 for Section 508: Overview&amp;quot;&quot;/&gt;&lt;property id=&quot;20307&quot; value=&quot;546&quot;/&gt;&lt;/object&gt;&lt;object type=&quot;3&quot; unique_id=&quot;10051&quot;&gt;&lt;property id=&quot;20148&quot; value=&quot;5&quot;/&gt;&lt;property id=&quot;20300&quot; value=&quot;Slide 31 - &amp;quot;WCAG 2.0: POUR Concept&amp;quot;&quot;/&gt;&lt;property id=&quot;20307&quot; value=&quot;727&quot;/&gt;&lt;/object&gt;&lt;object type=&quot;3&quot; unique_id=&quot;10052&quot;&gt;&lt;property id=&quot;20148&quot; value=&quot;5&quot;/&gt;&lt;property id=&quot;20300&quot; value=&quot;Slide 32 - &amp;quot;WCAG 2.0:  How the Standard is Structured&amp;quot;&quot;/&gt;&lt;property id=&quot;20307&quot; value=&quot;594&quot;/&gt;&lt;/object&gt;&lt;object type=&quot;3&quot; unique_id=&quot;10053&quot;&gt;&lt;property id=&quot;20148&quot; value=&quot;5&quot;/&gt;&lt;property id=&quot;20300&quot; value=&quot;Slide 35 - &amp;quot;What Do the SC Levels and Conformance Mean?&amp;quot;&quot;/&gt;&lt;property id=&quot;20307&quot; value=&quot;597&quot;/&gt;&lt;/object&gt;&lt;object type=&quot;3&quot; unique_id=&quot;10054&quot;&gt;&lt;property id=&quot;20148&quot; value=&quot;5&quot;/&gt;&lt;property id=&quot;20300&quot; value=&quot;Slide 36 - &amp;quot;Key Concepts to WCAG 2 Accessibility&amp;quot;&quot;/&gt;&lt;property id=&quot;20307&quot; value=&quot;713&quot;/&gt;&lt;/object&gt;&lt;object type=&quot;3&quot; unique_id=&quot;10057&quot;&gt;&lt;property id=&quot;20148&quot; value=&quot;5&quot;/&gt;&lt;property id=&quot;20300&quot; value=&quot;Slide 39 - &amp;quot;Success Criteria: What are They?&amp;quot;&quot;/&gt;&lt;property id=&quot;20307&quot; value=&quot;571&quot;/&gt;&lt;/object&gt;&lt;object type=&quot;3&quot; unique_id=&quot;10161&quot;&gt;&lt;property id=&quot;20148&quot; value=&quot;5&quot;/&gt;&lt;property id=&quot;20300&quot; value=&quot;Slide 52 - &amp;quot;Summary&amp;quot;&quot;/&gt;&lt;property id=&quot;20307&quot; value=&quot;550&quot;/&gt;&lt;/object&gt;&lt;object type=&quot;3&quot; unique_id=&quot;10162&quot;&gt;&lt;property id=&quot;20148&quot; value=&quot;5&quot;/&gt;&lt;property id=&quot;20300&quot; value=&quot;Slide 53 - &amp;quot;WCAG 2.0:  Virtual Takeaways&amp;quot;&quot;/&gt;&lt;property id=&quot;20307&quot; value=&quot;575&quot;/&gt;&lt;/object&gt;&lt;object type=&quot;3&quot; unique_id=&quot;10163&quot;&gt;&lt;property id=&quot;20148&quot; value=&quot;5&quot;/&gt;&lt;property id=&quot;20300&quot; value=&quot;Slide 54 - &amp;quot;WCAG 2.0: POUR Principles&amp;quot;&quot;/&gt;&lt;property id=&quot;20307&quot; value=&quot;731&quot;/&gt;&lt;/object&gt;&lt;object type=&quot;3&quot; unique_id=&quot;671379&quot;&gt;&lt;property id=&quot;20148&quot; value=&quot;5&quot;/&gt;&lt;property id=&quot;20300&quot; value=&quot;Slide 37 - &amp;quot;1. Accessibility Supported&amp;quot;&quot;/&gt;&lt;property id=&quot;20307&quot; value=&quot;847&quot;/&gt;&lt;/object&gt;&lt;object type=&quot;3&quot; unique_id=&quot;671380&quot;&gt;&lt;property id=&quot;20148&quot; value=&quot;5&quot;/&gt;&lt;property id=&quot;20300&quot; value=&quot;Slide 38 - &amp;quot;2. Programmatically Determinable&amp;quot;&quot;/&gt;&lt;property id=&quot;20307&quot; value=&quot;848&quot;/&gt;&lt;/object&gt;&lt;object type=&quot;3&quot; unique_id=&quot;769577&quot;&gt;&lt;property id=&quot;20148&quot; value=&quot;5&quot;/&gt;&lt;property id=&quot;20300&quot; value=&quot;Slide 7 - &amp;quot;Section 508 Refresh&amp;quot;&quot;/&gt;&lt;property id=&quot;20307&quot; value=&quot;860&quot;/&gt;&lt;/object&gt;&lt;object type=&quot;3&quot; unique_id=&quot;942125&quot;&gt;&lt;property id=&quot;20148&quot; value=&quot;5&quot;/&gt;&lt;property id=&quot;20300&quot; value=&quot;Slide 47 - &amp;quot;Illustration of How the WCAG 2 Docs Inter-relate&amp;quot;&quot;/&gt;&lt;property id=&quot;20307&quot; value=&quot;888&quot;/&gt;&lt;/object&gt;&lt;object type=&quot;3&quot; unique_id=&quot;942126&quot;&gt;&lt;property id=&quot;20148&quot; value=&quot;5&quot;/&gt;&lt;property id=&quot;20300&quot; value=&quot;Slide 42 - &amp;quot;WCAG 2.0 Standard  (the WHAT: Screenshot)&amp;quot;&quot;/&gt;&lt;property id=&quot;20307&quot; value=&quot;889&quot;/&gt;&lt;/object&gt;&lt;object type=&quot;3&quot; unique_id=&quot;942127&quot;&gt;&lt;property id=&quot;20148&quot; value=&quot;5&quot;/&gt;&lt;property id=&quot;20300&quot; value=&quot;Slide 44 - &amp;quot;Understanding WCAG 2.0  (the WHY: document)&amp;quot;&quot;/&gt;&lt;property id=&quot;20307&quot; value=&quot;890&quot;/&gt;&lt;/object&gt;&lt;object type=&quot;3&quot; unique_id=&quot;942128&quot;&gt;&lt;property id=&quot;20148&quot; value=&quot;5&quot;/&gt;&lt;property id=&quot;20300&quot; value=&quot;Slide 43 - &amp;quot;Understanding WCAG 2.0 (Screenshot)&amp;quot;&quot;/&gt;&lt;property id=&quot;20307&quot; value=&quot;891&quot;/&gt;&lt;/object&gt;&lt;object type=&quot;3&quot; unique_id=&quot;942129&quot;&gt;&lt;property id=&quot;20148&quot; value=&quot;5&quot;/&gt;&lt;property id=&quot;20300&quot; value=&quot;Slide 49 - &amp;quot;How To Meet WCAG 2.0  (the HOW: document)&amp;quot;&quot;/&gt;&lt;property id=&quot;20307&quot; value=&quot;892&quot;/&gt;&lt;/object&gt;&lt;object type=&quot;3&quot; unique_id=&quot;942130&quot;&gt;&lt;property id=&quot;20148&quot; value=&quot;5&quot;/&gt;&lt;property id=&quot;20300&quot; value=&quot;Slide 50 - &amp;quot;How To Meet WCAG 2.0 (Screenshot)&amp;quot;&quot;/&gt;&lt;property id=&quot;20307&quot; value=&quot;893&quot;/&gt;&lt;/object&gt;&lt;object type=&quot;3&quot; unique_id=&quot;942131&quot;&gt;&lt;property id=&quot;20148&quot; value=&quot;5&quot;/&gt;&lt;property id=&quot;20300&quot; value=&quot;Slide 51 - &amp;quot;How To Meet WCAG 2.0: Filter View (Screenshot)&amp;quot;&quot;/&gt;&lt;property id=&quot;20307&quot; value=&quot;894&quot;/&gt;&lt;/object&gt;&lt;object type=&quot;3&quot; unique_id=&quot;951168&quot;&gt;&lt;property id=&quot;20148&quot; value=&quot;5&quot;/&gt;&lt;property id=&quot;20300&quot; value=&quot;Slide 16 - &amp;quot;Access Board’s WCAG 2/508 Comparison Table&amp;quot;&quot;/&gt;&lt;property id=&quot;20307&quot; value=&quot;912&quot;/&gt;&lt;/object&gt;&lt;object type=&quot;3&quot; unique_id=&quot;959257&quot;&gt;&lt;property id=&quot;20148&quot; value=&quot;5&quot;/&gt;&lt;property id=&quot;20300&quot; value=&quot;Slide 48 - &amp;quot;How to Meet (Quick Ref)&amp;quot;&quot;/&gt;&lt;property id=&quot;20307&quot; value=&quot;925&quot;/&gt;&lt;/object&gt;&lt;object type=&quot;3&quot; unique_id=&quot;970540&quot;&gt;&lt;property id=&quot;20148&quot; value=&quot;5&quot;/&gt;&lt;property id=&quot;20300&quot; value=&quot;Slide 30 - &amp;quot;WCAG 2.0:  Documents &amp;amp; Resources&amp;quot;&quot;/&gt;&lt;property id=&quot;20307&quot; value=&quot;931&quot;/&gt;&lt;/object&gt;&lt;object type=&quot;3&quot; unique_id=&quot;1317556&quot;&gt;&lt;property id=&quot;20148&quot; value=&quot;5&quot;/&gt;&lt;property id=&quot;20300&quot; value=&quot;Slide 4 - &amp;quot;What is ICT/EIT Accessibility (A11Y)?  #2&amp;quot;&quot;/&gt;&lt;property id=&quot;20307&quot; value=&quot;969&quot;/&gt;&lt;/object&gt;&lt;object type=&quot;3&quot; unique_id=&quot;1317557&quot;&gt;&lt;property id=&quot;20148&quot; value=&quot;5&quot;/&gt;&lt;property id=&quot;20300&quot; value=&quot;Slide 5 - &amp;quot;Key Terminology&amp;quot;&quot;/&gt;&lt;property id=&quot;20307&quot; value=&quot;968&quot;/&gt;&lt;/object&gt;&lt;object type=&quot;3&quot; unique_id=&quot;1317558&quot;&gt;&lt;property id=&quot;20148&quot; value=&quot;5&quot;/&gt;&lt;property id=&quot;20300&quot; value=&quot;Slide 6 - &amp;quot;Abbreviations and Acronyms&amp;quot;&quot;/&gt;&lt;property id=&quot;20307&quot; value=&quot;978&quot;/&gt;&lt;/object&gt;&lt;object type=&quot;3&quot; unique_id=&quot;1317560&quot;&gt;&lt;property id=&quot;20148&quot; value=&quot;5&quot;/&gt;&lt;property id=&quot;20300&quot; value=&quot;Slide 8 - &amp;quot;Section 508 vs. WCAG 2.0 (alone)&amp;quot;&quot;/&gt;&lt;property id=&quot;20307&quot; value=&quot;953&quot;/&gt;&lt;/object&gt;&lt;object type=&quot;3&quot; unique_id=&quot;1317561&quot;&gt;&lt;property id=&quot;20148&quot; value=&quot;5&quot;/&gt;&lt;property id=&quot;20300&quot; value=&quot;Slide 9 - &amp;quot;US Government is World’s Largest Purchaser of ICT &amp;quot;&quot;/&gt;&lt;property id=&quot;20307&quot; value=&quot;979&quot;/&gt;&lt;/object&gt;&lt;object type=&quot;3&quot; unique_id=&quot;1317562&quot;&gt;&lt;property id=&quot;20148&quot; value=&quot;5&quot;/&gt;&lt;property id=&quot;20300&quot; value=&quot;Slide 10 - &amp;quot;Original Section 508 (2000)&amp;#x0D;&amp;#x0A;vs. Revised (2017)&amp;quot;&quot;/&gt;&lt;property id=&quot;20307&quot; value=&quot;955&quot;/&gt;&lt;/object&gt;&lt;object type=&quot;3&quot; unique_id=&quot;1317563&quot;&gt;&lt;property id=&quot;20148&quot; value=&quot;5&quot;/&gt;&lt;property id=&quot;20300&quot; value=&quot;Slide 11 - &amp;quot;What is Different: Overview&amp;quot;&quot;/&gt;&lt;property id=&quot;20307&quot; value=&quot;956&quot;/&gt;&lt;/object&gt;&lt;object type=&quot;3&quot; unique_id=&quot;1317564&quot;&gt;&lt;property id=&quot;20148&quot; value=&quot;5&quot;/&gt;&lt;property id=&quot;20300&quot; value=&quot;Slide 12 - &amp;quot;Other Changes&amp;quot;&quot;/&gt;&lt;property id=&quot;20307&quot; value=&quot;957&quot;/&gt;&lt;/object&gt;&lt;object type=&quot;3&quot; unique_id=&quot;1317565&quot;&gt;&lt;property id=&quot;20148&quot; value=&quot;5&quot;/&gt;&lt;property id=&quot;20300&quot; value=&quot;Slide 13 - &amp;quot;FPC:  What Was Added?&amp;quot;&quot;/&gt;&lt;property id=&quot;20307&quot; value=&quot;958&quot;/&gt;&lt;/object&gt;&lt;object type=&quot;3&quot; unique_id=&quot;1317566&quot;&gt;&lt;property id=&quot;20148&quot; value=&quot;5&quot;/&gt;&lt;property id=&quot;20300&quot; value=&quot;Slide 14 - &amp;quot;Documentation and Support&amp;quot;&quot;/&gt;&lt;property id=&quot;20307&quot; value=&quot;959&quot;/&gt;&lt;/object&gt;&lt;object type=&quot;3&quot; unique_id=&quot;1317567&quot;&gt;&lt;property id=&quot;20148&quot; value=&quot;5&quot;/&gt;&lt;property id=&quot;20300&quot; value=&quot;Slide 15 - &amp;quot;Where to Go for More Details?&amp;quot;&quot;/&gt;&lt;property id=&quot;20307&quot; value=&quot;960&quot;/&gt;&lt;/object&gt;&lt;object type=&quot;3&quot; unique_id=&quot;1317568&quot;&gt;&lt;property id=&quot;20148&quot; value=&quot;5&quot;/&gt;&lt;property id=&quot;20300&quot; value=&quot;Slide 17 - &amp;quot;Really Cool &amp;amp; Important &amp;#x0D;&amp;#x0A;New Stuff&amp;quot;&quot;/&gt;&lt;property id=&quot;20307&quot; value=&quot;961&quot;/&gt;&lt;/object&gt;&lt;object type=&quot;3&quot; unique_id=&quot;1317569&quot;&gt;&lt;property id=&quot;20148&quot; value=&quot;5&quot;/&gt;&lt;property id=&quot;20300&quot; value=&quot;Slide 18 - &amp;quot;WCAG 2.0 is Applicable To…&amp;quot;&quot;/&gt;&lt;property id=&quot;20307&quot; value=&quot;962&quot;/&gt;&lt;/object&gt;&lt;object type=&quot;3&quot; unique_id=&quot;1317570&quot;&gt;&lt;property id=&quot;20148&quot; value=&quot;5&quot;/&gt;&lt;property id=&quot;20300&quot; value=&quot;Slide 19 - &amp;quot;Applying WCAG 2.0 to Documents and Software&amp;quot;&quot;/&gt;&lt;property id=&quot;20307&quot; value=&quot;983&quot;/&gt;&lt;/object&gt;&lt;object type=&quot;3&quot; unique_id=&quot;1317571&quot;&gt;&lt;property id=&quot;20148&quot; value=&quot;5&quot;/&gt;&lt;property id=&quot;20300&quot; value=&quot;Slide 20 - &amp;quot;Chapter Provisions for Documents and Software&amp;quot;&quot;/&gt;&lt;property id=&quot;20307&quot; value=&quot;963&quot;/&gt;&lt;/object&gt;&lt;object type=&quot;3&quot; unique_id=&quot;1317572&quot;&gt;&lt;property id=&quot;20148&quot; value=&quot;5&quot;/&gt;&lt;property id=&quot;20300&quot; value=&quot;Slide 21 - &amp;quot;Complete Processes&amp;quot;&quot;/&gt;&lt;property id=&quot;20307&quot; value=&quot;967&quot;/&gt;&lt;/object&gt;&lt;object type=&quot;3&quot; unique_id=&quot;1317573&quot;&gt;&lt;property id=&quot;20148&quot; value=&quot;5&quot;/&gt;&lt;property id=&quot;20300&quot; value=&quot;Slide 22 - &amp;quot;New E202 General Exception (Safe Harbor)&amp;quot;&quot;/&gt;&lt;property id=&quot;20307&quot; value=&quot;964&quot;/&gt;&lt;/object&gt;&lt;object type=&quot;3&quot; unique_id=&quot;1317574&quot;&gt;&lt;property id=&quot;20148&quot; value=&quot;5&quot;/&gt;&lt;property id=&quot;20300&quot; value=&quot;Slide 23 - &amp;quot;ICT Authoring Tools&amp;quot;&quot;/&gt;&lt;property id=&quot;20307&quot; value=&quot;965&quot;/&gt;&lt;/object&gt;&lt;object type=&quot;3&quot; unique_id=&quot;1317575&quot;&gt;&lt;property id=&quot;20148&quot; value=&quot;5&quot;/&gt;&lt;property id=&quot;20300&quot; value=&quot;Slide 24 - &amp;quot;Examples of ICT Authoring Tools&amp;quot;&quot;/&gt;&lt;property id=&quot;20307&quot; value=&quot;966&quot;/&gt;&lt;/object&gt;&lt;object type=&quot;3&quot; unique_id=&quot;1317577&quot;&gt;&lt;property id=&quot;20148&quot; value=&quot;5&quot;/&gt;&lt;property id=&quot;20300&quot; value=&quot;Slide 33 - &amp;quot;WCAG 2.0: 4 Principles, 12 Guidelines&amp;quot;&quot;/&gt;&lt;property id=&quot;20307&quot; value=&quot;1034&quot;/&gt;&lt;/object&gt;&lt;object type=&quot;3&quot; unique_id=&quot;1317578&quot;&gt;&lt;property id=&quot;20148&quot; value=&quot;5&quot;/&gt;&lt;property id=&quot;20300&quot; value=&quot;Slide 34 - &amp;quot;4 Principles, 38 Success Criteria (A+AA Requirements)&amp;quot;&quot;/&gt;&lt;property id=&quot;20307&quot; value=&quot;1035&quot;/&gt;&lt;/object&gt;&lt;object type=&quot;3&quot; unique_id=&quot;1317585&quot;&gt;&lt;property id=&quot;20148&quot; value=&quot;5&quot;/&gt;&lt;property id=&quot;20300&quot; value=&quot;Slide 40 - &amp;quot;WCAG 2.0 for Section 508: Success Criteria&amp;quot;&quot;/&gt;&lt;property id=&quot;20307&quot; value=&quot;1036&quot;/&gt;&lt;/object&gt;&lt;object type=&quot;3&quot; unique_id=&quot;1317586&quot;&gt;&lt;property id=&quot;20148&quot; value=&quot;5&quot;/&gt;&lt;property id=&quot;20300&quot; value=&quot;Slide 41 - &amp;quot;NOTE: Success Criteria are “Applicable  To…”&amp;quot;&quot;/&gt;&lt;property id=&quot;20307&quot; value=&quot;1037&quot;/&gt;&lt;/object&gt;&lt;object type=&quot;3&quot; unique_id=&quot;1317592&quot;&gt;&lt;property id=&quot;20148&quot; value=&quot;5&quot;/&gt;&lt;property id=&quot;20300&quot; value=&quot;Slide 45 - &amp;quot;Techniques for WCAG 2.0 (Screenshot)&amp;quot;&quot;/&gt;&lt;property id=&quot;20307&quot; value=&quot;1044&quot;/&gt;&lt;/object&gt;&lt;object type=&quot;3&quot; unique_id=&quot;1317593&quot;&gt;&lt;property id=&quot;20148&quot; value=&quot;5&quot;/&gt;&lt;property id=&quot;20300&quot; value=&quot;Slide 46 - &amp;quot;Techniques for WCAG 2.0  (the HOW: document)&amp;quot;&quot;/&gt;&lt;property id=&quot;20307&quot; value=&quot;1043&quot;/&gt;&lt;/object&gt;&lt;/object&gt;&lt;object type=&quot;8&quot; unique_id=&quot;1037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AvePoint Template_Katie Haritos-She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1609</Words>
  <Application>Microsoft Office PowerPoint</Application>
  <PresentationFormat>On-screen Show (4:3)</PresentationFormat>
  <Paragraphs>403</Paragraphs>
  <Slides>44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Helvetica</vt:lpstr>
      <vt:lpstr>Helvetica Light</vt:lpstr>
      <vt:lpstr>AvePoint Template_Katie Haritos-Shea</vt:lpstr>
      <vt:lpstr>Section 508 Refresh</vt:lpstr>
      <vt:lpstr>What is Different: Overview</vt:lpstr>
      <vt:lpstr>Other Changes</vt:lpstr>
      <vt:lpstr>FPC:  What Was Added?</vt:lpstr>
      <vt:lpstr>Documentation and Support</vt:lpstr>
      <vt:lpstr>Where to Go for More Details?</vt:lpstr>
      <vt:lpstr>Access Board’s WCAG 2/508 Comparison Table</vt:lpstr>
      <vt:lpstr>WCAG 2.0 is Applicable To…</vt:lpstr>
      <vt:lpstr>Applying WCAG 2.0 to Documents and Software</vt:lpstr>
      <vt:lpstr>Chapter Provisions for Documents and Software</vt:lpstr>
      <vt:lpstr>Complete Processes</vt:lpstr>
      <vt:lpstr>New E202 General Exception (Safe Harbor)</vt:lpstr>
      <vt:lpstr>ICT Authoring Tools</vt:lpstr>
      <vt:lpstr>Examples of ICT Authoring Tools</vt:lpstr>
      <vt:lpstr>Section 508 and WCAG 2.0</vt:lpstr>
      <vt:lpstr>Why Use WCAG 2.0?  (Page 1)</vt:lpstr>
      <vt:lpstr>Why Use WCAG 2.0?  (Page 2)</vt:lpstr>
      <vt:lpstr>Why Use WCAG 2.0?  (Page 3) </vt:lpstr>
      <vt:lpstr>WCAG 2.0 for Section 508: Overview</vt:lpstr>
      <vt:lpstr>WCAG 2.0:  Documents &amp; Resources</vt:lpstr>
      <vt:lpstr>WCAG 2.0: POUR Concept</vt:lpstr>
      <vt:lpstr>WCAG 2.0:  How the Standard is Structured</vt:lpstr>
      <vt:lpstr>WCAG 2.0: 4 Principles, 12 Guidelines</vt:lpstr>
      <vt:lpstr>4 Principles, 38 Success Criteria (A+AA Requirements)</vt:lpstr>
      <vt:lpstr>What Do the SC Levels and Conformance Mean?</vt:lpstr>
      <vt:lpstr>Key Concepts to WCAG 2 Accessibility</vt:lpstr>
      <vt:lpstr>1. Accessibility Supported</vt:lpstr>
      <vt:lpstr>2. Programmatically Determinable</vt:lpstr>
      <vt:lpstr>Success Criteria: What are They?</vt:lpstr>
      <vt:lpstr>WCAG 2.0 for Section 508: Success Criteria</vt:lpstr>
      <vt:lpstr>NOTE: Success Criteria are “Applicable  To…”</vt:lpstr>
      <vt:lpstr>WCAG 2.0 Standard  (the WHAT: Screenshot)</vt:lpstr>
      <vt:lpstr>Understanding WCAG 2.0 (Screenshot)</vt:lpstr>
      <vt:lpstr>Understanding WCAG 2.0  (the WHY: document)</vt:lpstr>
      <vt:lpstr>Techniques for WCAG 2.0 (Screenshot)</vt:lpstr>
      <vt:lpstr>Techniques for WCAG 2.0  (the HOW: document)</vt:lpstr>
      <vt:lpstr>Illustration of How the WCAG 2 Docs Inter-relate</vt:lpstr>
      <vt:lpstr>How to Meet (Quick Ref)</vt:lpstr>
      <vt:lpstr>How To Meet WCAG 2.0  (the HOW: document)</vt:lpstr>
      <vt:lpstr>How To Meet WCAG 2.0 (Screenshot)</vt:lpstr>
      <vt:lpstr>How To Meet WCAG 2.0: Filter View (Screenshot)</vt:lpstr>
      <vt:lpstr>Summary</vt:lpstr>
      <vt:lpstr>WCAG 2.0:  Virtual Takeaways</vt:lpstr>
      <vt:lpstr>WCAG 2.0: POUR Principles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2017-08-09T16:46:25Z</dcterms:created>
  <dcterms:modified xsi:type="dcterms:W3CDTF">2018-02-16T16:57:06Z</dcterms:modified>
</cp:coreProperties>
</file>