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F97FB-7C1A-4E87-8C9C-500E1B4D4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62E72-9CC4-4C10-90B4-5257168CD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FDD94-F7DD-4D29-8DFF-CF478CDC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548E-B2DD-45F8-9B5F-4EB8E04BC7D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B9AD1-F692-4114-8E92-5E17A4072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F814F-3EE7-46C3-85FE-B3ED3F02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2D53-6FD5-4BC3-A16C-15B42197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0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C4CC-DB8B-4459-8CC1-41E886ADB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2DD37-5FFC-4B48-A9DD-ED8D63F7A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1F15C-0BF5-4EB1-9926-69F956F38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548E-B2DD-45F8-9B5F-4EB8E04BC7D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973C1-C2DD-4948-A714-D242000E7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07DF3-0C37-453C-8856-8D1BF2D3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2D53-6FD5-4BC3-A16C-15B42197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1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74366B-73E9-4EB5-AFD3-2802711D9B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FF380A-16A0-4829-939A-CE1D5E78C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EF480-773B-4A74-845D-340C02C5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548E-B2DD-45F8-9B5F-4EB8E04BC7D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26A40-6F13-4390-AACA-591FD5179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194CD-A1DA-4A68-B938-2D15D130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2D53-6FD5-4BC3-A16C-15B42197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2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89659-6D0A-4682-B181-0D795D72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FEAC6-BB04-4D69-B4E5-6781C75E1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CA93B-F793-4332-8779-2BB11C27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548E-B2DD-45F8-9B5F-4EB8E04BC7D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2D5CB-28A3-41DA-B15E-CC0FC7724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211-122E-4C91-A80E-C2E34A218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2D53-6FD5-4BC3-A16C-15B42197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8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7D3B5-9835-444E-8A71-058D24FB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F7446-53A4-4A10-911A-688C240F6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93955-E984-4E82-A759-96878B4B1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548E-B2DD-45F8-9B5F-4EB8E04BC7D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2148B-7E4A-4216-84CB-9F4D0B2B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2D08C-F28B-467C-A3C1-1BF815A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2D53-6FD5-4BC3-A16C-15B42197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6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D199-8D90-4803-A028-4CD2CF97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CCFB3-9D03-4F4E-9DAC-8338183852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980DA-E4A7-404E-B55A-DECEEFAB8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A35D9-D887-4BBE-802E-E320FE1B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548E-B2DD-45F8-9B5F-4EB8E04BC7D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DE08B-8930-46C6-90D9-28A49567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FE486-266C-4DB3-8A01-B8E7E614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2D53-6FD5-4BC3-A16C-15B42197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6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91737-2B64-4E6C-A806-B884C4FF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E20AA-1BE7-454F-B855-2787B9876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528C2-8E83-4FF8-8762-560B3360E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54592-C037-4E42-B015-8E488B7DF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A8022-88BA-4ABC-BD20-E205C0FC3E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26BC3F-A3F6-47DF-B15D-DA395D3E4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548E-B2DD-45F8-9B5F-4EB8E04BC7D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8DE516-09B3-43D3-A7E1-7AF0CF9C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14C396-76A3-4A46-BA74-1CCA7B16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2D53-6FD5-4BC3-A16C-15B42197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D4BB-AC5E-4373-AB02-327999E59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A12D3-5E31-4123-A58E-C83AB3D89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548E-B2DD-45F8-9B5F-4EB8E04BC7D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BCDE0-960B-44A7-AE46-3014E2181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FE092-A78E-4753-A9E8-BB1B5073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2D53-6FD5-4BC3-A16C-15B42197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4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30E5F-4F11-492B-824D-371C1491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548E-B2DD-45F8-9B5F-4EB8E04BC7D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4420E8-B768-400C-B165-B989296B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AFCD2-E6D5-4DAC-9616-8D5F644BB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2D53-6FD5-4BC3-A16C-15B42197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1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0287-2B11-4676-B118-905EE05AF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A23B2-5E3E-432F-969E-17B51E2EC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FC486-D06D-40CC-9D34-DD613371C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A7486-8F04-42A6-B73B-6C17135B4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548E-B2DD-45F8-9B5F-4EB8E04BC7D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7D39-0527-416A-8A1F-BC248F804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BDC2D-BB21-4E72-874C-654E087B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2D53-6FD5-4BC3-A16C-15B42197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8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148FA-0DC5-479C-9F48-158C13615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E655DD-A3AC-4432-A2D8-6C121FA26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52357-D986-478F-83B1-7153E0691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8AF65-9BA1-4A24-857B-9D9CEEC3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548E-B2DD-45F8-9B5F-4EB8E04BC7D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1EA06-746D-4535-8DFD-45B43A9E6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4E602-94A1-4B65-A4E8-16A0A772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2D53-6FD5-4BC3-A16C-15B42197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7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B6828-4C2D-4562-9805-A42C81746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55913-F846-4EDB-A7B2-98E6603E5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E7B22-0C68-4C4B-9FF9-6C6016EB8D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7548E-B2DD-45F8-9B5F-4EB8E04BC7D8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24086-B851-4954-AC74-C00AE5F53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C64B8-DB9E-46EE-856B-B17858AE2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C2D53-6FD5-4BC3-A16C-15B421978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8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mailto:jg77@uw.edu" TargetMode="External"/><Relationship Id="rId4" Type="http://schemas.openxmlformats.org/officeDocument/2006/relationships/hyperlink" Target="mailto:lindsey.anderson5@v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C7A27C-A8C7-41A5-ADF0-5226096811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9"/>
          <a:stretch/>
        </p:blipFill>
        <p:spPr>
          <a:xfrm>
            <a:off x="6159411" y="1910797"/>
            <a:ext cx="5504081" cy="3392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2A6ED-6BDA-4E25-8B62-D76130124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786270"/>
          </a:xfrm>
          <a:pattFill prst="pct70">
            <a:fgClr>
              <a:schemeClr val="accent6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en-US" sz="3600" b="1" i="1" strike="noStrike" baseline="0" dirty="0">
                <a:solidFill>
                  <a:srgbClr val="000000"/>
                </a:solidFill>
                <a:latin typeface="High Tower Text" panose="02040502050506030303" pitchFamily="18" charset="0"/>
              </a:rPr>
            </a:br>
            <a:br>
              <a:rPr lang="en-US" sz="3600" b="1" i="1" strike="noStrike" baseline="0" dirty="0">
                <a:solidFill>
                  <a:srgbClr val="000000"/>
                </a:solidFill>
                <a:latin typeface="High Tower Text" panose="02040502050506030303" pitchFamily="18" charset="0"/>
              </a:rPr>
            </a:br>
            <a:br>
              <a:rPr lang="en-US" sz="3600" b="1" i="1" strike="noStrike" baseline="0" dirty="0">
                <a:solidFill>
                  <a:srgbClr val="000000"/>
                </a:solidFill>
                <a:latin typeface="High Tower Text" panose="02040502050506030303" pitchFamily="18" charset="0"/>
              </a:rPr>
            </a:br>
            <a:br>
              <a:rPr lang="en-US" sz="3600" b="1" i="1" strike="noStrike" baseline="0" dirty="0">
                <a:solidFill>
                  <a:srgbClr val="000000"/>
                </a:solidFill>
                <a:latin typeface="High Tower Text" panose="02040502050506030303" pitchFamily="18" charset="0"/>
              </a:rPr>
            </a:br>
            <a:br>
              <a:rPr lang="en-US" sz="3600" b="1" i="1" strike="noStrike" baseline="0" dirty="0">
                <a:solidFill>
                  <a:srgbClr val="000000"/>
                </a:solidFill>
                <a:latin typeface="High Tower Text" panose="02040502050506030303" pitchFamily="18" charset="0"/>
              </a:rPr>
            </a:br>
            <a:br>
              <a:rPr lang="en-US" sz="3600" b="1" i="1" strike="noStrike" baseline="0" dirty="0">
                <a:solidFill>
                  <a:srgbClr val="000000"/>
                </a:solidFill>
                <a:latin typeface="High Tower Text" panose="02040502050506030303" pitchFamily="18" charset="0"/>
              </a:rPr>
            </a:br>
            <a:br>
              <a:rPr lang="en-US" sz="3600" b="1" i="1" strike="noStrike" baseline="0" dirty="0">
                <a:solidFill>
                  <a:srgbClr val="000000"/>
                </a:solidFill>
                <a:latin typeface="High Tower Text" panose="02040502050506030303" pitchFamily="18" charset="0"/>
              </a:rPr>
            </a:br>
            <a:br>
              <a:rPr lang="en-US" sz="3600" b="1" i="1" strike="noStrike" baseline="0" dirty="0">
                <a:solidFill>
                  <a:srgbClr val="000000"/>
                </a:solidFill>
                <a:latin typeface="High Tower Text" panose="02040502050506030303" pitchFamily="18" charset="0"/>
              </a:rPr>
            </a:br>
            <a:br>
              <a:rPr lang="en-US" sz="3600" b="1" i="1" strike="noStrike" baseline="0" dirty="0">
                <a:solidFill>
                  <a:srgbClr val="000000"/>
                </a:solidFill>
                <a:latin typeface="High Tower Text" panose="02040502050506030303" pitchFamily="18" charset="0"/>
              </a:rPr>
            </a:br>
            <a:br>
              <a:rPr lang="en-US" sz="3600" b="1" i="1" strike="noStrike" baseline="0" dirty="0">
                <a:solidFill>
                  <a:srgbClr val="000000"/>
                </a:solidFill>
                <a:latin typeface="High Tower Text" panose="02040502050506030303" pitchFamily="18" charset="0"/>
              </a:rPr>
            </a:br>
            <a:br>
              <a:rPr lang="en-US" sz="3600" b="1" i="1" strike="noStrike" baseline="0" dirty="0">
                <a:solidFill>
                  <a:srgbClr val="000000"/>
                </a:solidFill>
                <a:latin typeface="High Tower Text" panose="02040502050506030303" pitchFamily="18" charset="0"/>
              </a:rPr>
            </a:br>
            <a:br>
              <a:rPr lang="en-US" sz="3600" b="1" i="1" strike="noStrike" baseline="0" dirty="0">
                <a:solidFill>
                  <a:srgbClr val="000000"/>
                </a:solidFill>
                <a:latin typeface="High Tower Text" panose="02040502050506030303" pitchFamily="18" charset="0"/>
              </a:rPr>
            </a:br>
            <a:br>
              <a:rPr lang="en-US" sz="3600" b="1" i="1" strike="noStrike" baseline="0" dirty="0">
                <a:solidFill>
                  <a:srgbClr val="000000"/>
                </a:solidFill>
                <a:latin typeface="High Tower Text" panose="02040502050506030303" pitchFamily="18" charset="0"/>
              </a:rPr>
            </a:br>
            <a:r>
              <a:rPr lang="en-US" sz="3600" b="1" i="1" strike="noStrike" baseline="0" dirty="0">
                <a:solidFill>
                  <a:srgbClr val="000000"/>
                </a:solidFill>
                <a:latin typeface="High Tower Text" panose="02040502050506030303" pitchFamily="18" charset="0"/>
              </a:rPr>
              <a:t>VA Puget Sound Health Care System</a:t>
            </a:r>
            <a:br>
              <a:rPr lang="en-US" sz="3600" b="1" i="1" strike="noStrike" baseline="0" dirty="0">
                <a:solidFill>
                  <a:srgbClr val="000000"/>
                </a:solidFill>
                <a:latin typeface="High Tower Text" panose="02040502050506030303" pitchFamily="18" charset="0"/>
              </a:rPr>
            </a:br>
            <a:r>
              <a:rPr lang="en-US" sz="3600" b="1" i="1" strike="noStrike" baseline="0" dirty="0">
                <a:solidFill>
                  <a:srgbClr val="000000"/>
                </a:solidFill>
                <a:latin typeface="High Tower Text" panose="02040502050506030303" pitchFamily="18" charset="0"/>
              </a:rPr>
              <a:t>Seattle, WA</a:t>
            </a:r>
            <a:r>
              <a:rPr lang="en-US" sz="1200" b="1" i="1" dirty="0">
                <a:solidFill>
                  <a:srgbClr val="000000"/>
                </a:solidFill>
                <a:latin typeface="High Tower Text" panose="02040502050506030303" pitchFamily="18" charset="0"/>
              </a:rPr>
              <a:t> </a:t>
            </a:r>
            <a:br>
              <a:rPr lang="en-US" sz="1600" b="1" i="1" dirty="0">
                <a:solidFill>
                  <a:srgbClr val="000000"/>
                </a:solidFill>
                <a:latin typeface="High Tower Text" panose="02040502050506030303" pitchFamily="18" charset="0"/>
              </a:rPr>
            </a:br>
            <a:r>
              <a:rPr lang="en-US" sz="4000" b="1" i="1" strike="noStrike" baseline="0" dirty="0">
                <a:solidFill>
                  <a:srgbClr val="000000"/>
                </a:solidFill>
                <a:latin typeface="High Tower Text" panose="02040502050506030303" pitchFamily="18" charset="0"/>
              </a:rPr>
              <a:t>SUMMER RESEARCH PROGRAM</a:t>
            </a:r>
            <a:endParaRPr lang="en-US" sz="4000" i="1" dirty="0">
              <a:latin typeface="High Tower Text" panose="0204050205050603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00900-BC1D-4AF5-8AEB-A620A9A4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508" y="1910797"/>
            <a:ext cx="5228798" cy="4397437"/>
          </a:xfrm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>
                <a:latin typeface="Maiandra GD" panose="020E0502030308020204" pitchFamily="34" charset="0"/>
              </a:rPr>
              <a:t>JOIN US</a:t>
            </a:r>
            <a:r>
              <a:rPr lang="en-US" sz="1600" dirty="0">
                <a:latin typeface="Maiandra GD" panose="020E0502030308020204" pitchFamily="34" charset="0"/>
              </a:rPr>
              <a:t> for an 8–12-week Summer Research Program (SRP) in biomedical/healthcare research at the VA!</a:t>
            </a:r>
            <a:endParaRPr lang="en-US" sz="1000" u="sng" dirty="0">
              <a:latin typeface="Maiandra GD" panose="020E0502030308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200" u="sng" dirty="0">
                <a:latin typeface="Maiandra GD" panose="020E0502030308020204" pitchFamily="34" charset="0"/>
              </a:rPr>
              <a:t>Who is the SRP for</a:t>
            </a:r>
            <a:r>
              <a:rPr lang="en-US" sz="1200" dirty="0">
                <a:latin typeface="Maiandra GD" panose="020E0502030308020204" pitchFamily="34" charset="0"/>
              </a:rPr>
              <a:t>?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Maiandra GD" panose="020E0502030308020204" pitchFamily="34" charset="0"/>
              </a:rPr>
              <a:t>2- or 4-year college students on a health science/professional track (must have completed at least 1 year of college)</a:t>
            </a:r>
          </a:p>
          <a:p>
            <a:pPr algn="l">
              <a:lnSpc>
                <a:spcPct val="100000"/>
              </a:lnSpc>
            </a:pPr>
            <a:r>
              <a:rPr lang="en-US" sz="1200" dirty="0">
                <a:latin typeface="Maiandra GD" panose="020E0502030308020204" pitchFamily="34" charset="0"/>
              </a:rPr>
              <a:t>       OR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Maiandra GD" panose="020E0502030308020204" pitchFamily="34" charset="0"/>
              </a:rPr>
              <a:t>Health professional students or medical trainees/fellows/residents (must have completed at least 1 quarter or semester)</a:t>
            </a:r>
          </a:p>
          <a:p>
            <a:pPr marL="285750" indent="-28575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Maiandra GD" panose="020E0502030308020204" pitchFamily="34" charset="0"/>
              </a:rPr>
              <a:t>Must be a U.S. Citizen</a:t>
            </a:r>
          </a:p>
          <a:p>
            <a:pPr algn="l">
              <a:lnSpc>
                <a:spcPct val="100000"/>
              </a:lnSpc>
            </a:pPr>
            <a:r>
              <a:rPr lang="en-US" sz="1200" u="sng" dirty="0">
                <a:latin typeface="Maiandra GD" panose="020E0502030308020204" pitchFamily="34" charset="0"/>
              </a:rPr>
              <a:t>The SRP seeks to expand your knowledge and/or capacity for</a:t>
            </a:r>
            <a:r>
              <a:rPr lang="en-US" sz="1200" dirty="0">
                <a:latin typeface="Maiandra GD" panose="020E0502030308020204" pitchFamily="34" charset="0"/>
              </a:rPr>
              <a:t>:</a:t>
            </a:r>
          </a:p>
          <a:p>
            <a:pPr marL="274320" indent="-27432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Maiandra GD" panose="020E0502030308020204" pitchFamily="34" charset="0"/>
              </a:rPr>
              <a:t>Biomedical/healthcare career availability within the VA</a:t>
            </a:r>
          </a:p>
          <a:p>
            <a:pPr marL="274320" indent="-27432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Maiandra GD" panose="020E0502030308020204" pitchFamily="34" charset="0"/>
              </a:rPr>
              <a:t>Disparities in biomedical research &amp; healthcare delivery</a:t>
            </a:r>
          </a:p>
          <a:p>
            <a:pPr marL="274320" indent="-27432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Maiandra GD" panose="020E0502030308020204" pitchFamily="34" charset="0"/>
              </a:rPr>
              <a:t>Hands-on exposure to translational &amp; transdisciplinary research</a:t>
            </a:r>
          </a:p>
          <a:p>
            <a:pPr marL="274320" indent="-27432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Maiandra GD" panose="020E0502030308020204" pitchFamily="34" charset="0"/>
              </a:rPr>
              <a:t>Professional development in the biomedical/healthcare workforce</a:t>
            </a:r>
          </a:p>
          <a:p>
            <a:pPr marL="274320" indent="-27432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200" dirty="0">
                <a:latin typeface="Maiandra GD" panose="020E0502030308020204" pitchFamily="34" charset="0"/>
              </a:rPr>
              <a:t>Fruitful mentorship to future biomedical/ healthcare professionals</a:t>
            </a:r>
            <a:endParaRPr lang="en-US" sz="1200" u="sng" dirty="0">
              <a:latin typeface="Maiandra GD" panose="020E0502030308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C0282-5D92-4102-A210-6672E26CFBDE}"/>
              </a:ext>
            </a:extLst>
          </p:cNvPr>
          <p:cNvSpPr txBox="1"/>
          <p:nvPr/>
        </p:nvSpPr>
        <p:spPr>
          <a:xfrm>
            <a:off x="431448" y="6432760"/>
            <a:ext cx="8959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u="sng" dirty="0">
                <a:latin typeface="Maiandra GD" panose="020E0502030308020204" pitchFamily="34" charset="0"/>
              </a:rPr>
              <a:t>For inquiries, contact an SRP Director</a:t>
            </a:r>
            <a:r>
              <a:rPr lang="en-US" sz="1200" dirty="0">
                <a:latin typeface="Maiandra GD" panose="020E0502030308020204" pitchFamily="34" charset="0"/>
              </a:rPr>
              <a:t>: Lindsey Anderson, PhD; </a:t>
            </a:r>
            <a:r>
              <a:rPr lang="en-US" sz="1200" dirty="0">
                <a:latin typeface="Maiandra GD" panose="020E0502030308020204" pitchFamily="34" charset="0"/>
                <a:hlinkClick r:id="rId4"/>
              </a:rPr>
              <a:t>lindsey.anderson5@va.gov</a:t>
            </a:r>
            <a:r>
              <a:rPr lang="en-US" sz="1200" dirty="0">
                <a:latin typeface="Maiandra GD" panose="020E0502030308020204" pitchFamily="34" charset="0"/>
              </a:rPr>
              <a:t> OR Jose Garcia, MD, PhD; </a:t>
            </a:r>
            <a:r>
              <a:rPr lang="en-US" sz="1200" dirty="0">
                <a:latin typeface="Maiandra GD" panose="020E0502030308020204" pitchFamily="34" charset="0"/>
                <a:hlinkClick r:id="rId5"/>
              </a:rPr>
              <a:t>jg77@uw.edu</a:t>
            </a:r>
            <a:r>
              <a:rPr lang="en-US" sz="1200" dirty="0">
                <a:latin typeface="Maiandra GD" panose="020E0502030308020204" pitchFamily="34" charset="0"/>
              </a:rPr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632F58-8F77-4196-A7BA-1F974F424884}"/>
              </a:ext>
            </a:extLst>
          </p:cNvPr>
          <p:cNvCxnSpPr>
            <a:cxnSpLocks/>
          </p:cNvCxnSpPr>
          <p:nvPr/>
        </p:nvCxnSpPr>
        <p:spPr>
          <a:xfrm>
            <a:off x="0" y="1766919"/>
            <a:ext cx="121920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E11F0F41-83C0-44E6-8ED5-EE2362D734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890687"/>
              </p:ext>
            </p:extLst>
          </p:nvPr>
        </p:nvGraphicFramePr>
        <p:xfrm>
          <a:off x="9479560" y="5430754"/>
          <a:ext cx="1050121" cy="1002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hoto Editor Photo" r:id="rId6" imgW="1523810" imgH="1523810" progId="">
                  <p:embed/>
                </p:oleObj>
              </mc:Choice>
              <mc:Fallback>
                <p:oleObj name="Photo Editor Photo" r:id="rId6" imgW="1523810" imgH="1523810" progId="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A6BC054D-A402-4520-BDD2-197F7ADE65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9560" y="5430754"/>
                        <a:ext cx="1050121" cy="100200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2" descr="University_of_Washington_Seal">
            <a:extLst>
              <a:ext uri="{FF2B5EF4-FFF2-40B4-BE49-F238E27FC236}">
                <a16:creationId xmlns:a16="http://schemas.microsoft.com/office/drawing/2014/main" id="{40A264AF-227A-46AA-982B-CEAEE0BD4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07" y="5430753"/>
            <a:ext cx="1044968" cy="100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366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rteran Affairs Puget Sound | Project | Helix Electric">
            <a:extLst>
              <a:ext uri="{FF2B5EF4-FFF2-40B4-BE49-F238E27FC236}">
                <a16:creationId xmlns:a16="http://schemas.microsoft.com/office/drawing/2014/main" id="{CCA6FA14-0F73-4DEA-B4D2-B2C6AFA48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2000"/>
            </a:schemeClr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1D502-08D0-43E1-A4BE-73E4CB53B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5" y="175349"/>
            <a:ext cx="8795656" cy="2331542"/>
          </a:xfrm>
          <a:solidFill>
            <a:schemeClr val="bg1">
              <a:lumMod val="95000"/>
              <a:alpha val="73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u="sng" dirty="0">
                <a:effectLst/>
                <a:latin typeface="Maiandra GD" panose="020E0502030308020204" pitchFamily="34" charset="0"/>
                <a:ea typeface="Calibri" panose="020F0502020204030204" pitchFamily="34" charset="0"/>
              </a:rPr>
              <a:t>Summer Research Program Experience</a:t>
            </a:r>
          </a:p>
          <a:p>
            <a:pPr algn="just">
              <a:lnSpc>
                <a:spcPct val="100000"/>
              </a:lnSpc>
            </a:pPr>
            <a:r>
              <a:rPr lang="en-US" sz="1000" b="1" u="sng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skill development</a:t>
            </a:r>
            <a:r>
              <a:rPr lang="en-US" sz="10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You may be exposed to state-of-the-art approaches to address datasets from high-throughput assays, quantitation of body composition from image-based gold standard technology, and measurement of real-time mitochondrial respiration. You may also be introduced to common techniques for biochemistry/molecular biology and common assessment tools for functional performance and patient-reported outcomes.</a:t>
            </a:r>
          </a:p>
          <a:p>
            <a:pPr algn="just">
              <a:lnSpc>
                <a:spcPct val="100000"/>
              </a:lnSpc>
            </a:pPr>
            <a:r>
              <a:rPr lang="en-US" sz="1000" b="1" u="sng" dirty="0">
                <a:effectLst/>
                <a:latin typeface="Maiandra GD" panose="020E0502030308020204" pitchFamily="34" charset="0"/>
                <a:ea typeface="Calibri" panose="020F0502020204030204" pitchFamily="34" charset="0"/>
              </a:rPr>
              <a:t>Web-based learning modules</a:t>
            </a:r>
            <a:r>
              <a:rPr lang="en-US" sz="1000" dirty="0">
                <a:effectLst/>
                <a:latin typeface="Maiandra GD" panose="020E0502030308020204" pitchFamily="34" charset="0"/>
                <a:ea typeface="Calibri" panose="020F0502020204030204" pitchFamily="34" charset="0"/>
              </a:rPr>
              <a:t>: Select from an array of 100+ online modules for discussion during peer group meetings. This self-guided strategy supports a tailored approach to address trainees’ diverse backgrounds, perspectives, and interests. Topics include, but are not limited to:</a:t>
            </a:r>
          </a:p>
          <a:p>
            <a:pPr lvl="1" algn="just">
              <a:lnSpc>
                <a:spcPct val="100000"/>
              </a:lnSpc>
            </a:pPr>
            <a:r>
              <a:rPr lang="en-US" sz="900" dirty="0">
                <a:effectLst/>
                <a:latin typeface="Maiandra GD" panose="020E0502030308020204" pitchFamily="34" charset="0"/>
                <a:ea typeface="Calibri" panose="020F0502020204030204" pitchFamily="34" charset="0"/>
              </a:rPr>
              <a:t>Career/professional development</a:t>
            </a:r>
          </a:p>
          <a:p>
            <a:pPr lvl="1" algn="just">
              <a:lnSpc>
                <a:spcPct val="100000"/>
              </a:lnSpc>
            </a:pPr>
            <a:r>
              <a:rPr lang="en-US" sz="900" dirty="0">
                <a:effectLst/>
                <a:latin typeface="Maiandra GD" panose="020E0502030308020204" pitchFamily="34" charset="0"/>
                <a:ea typeface="Calibri" panose="020F0502020204030204" pitchFamily="34" charset="0"/>
              </a:rPr>
              <a:t>Disparities in research studies, the scientific workforce, or healthcare delivery</a:t>
            </a:r>
          </a:p>
          <a:p>
            <a:pPr lvl="1" algn="just">
              <a:lnSpc>
                <a:spcPct val="100000"/>
              </a:lnSpc>
            </a:pPr>
            <a:r>
              <a:rPr lang="en-US" sz="900" dirty="0">
                <a:latin typeface="Maiandra GD" panose="020E0502030308020204" pitchFamily="34" charset="0"/>
              </a:rPr>
              <a:t>Responsible conduct of research including the NIH emphasis topics “rigor and reproducibility”</a:t>
            </a:r>
            <a:endParaRPr lang="en-US" sz="900" dirty="0">
              <a:effectLst/>
              <a:latin typeface="Maiandra GD" panose="020E0502030308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1000" b="1" u="sng" dirty="0">
                <a:effectLst/>
                <a:latin typeface="Maiandra GD" panose="020E0502030308020204" pitchFamily="34" charset="0"/>
                <a:ea typeface="Calibri" panose="020F0502020204030204" pitchFamily="34" charset="0"/>
              </a:rPr>
              <a:t>Faculty mentorship</a:t>
            </a:r>
            <a:r>
              <a:rPr lang="en-US" sz="1000" dirty="0">
                <a:effectLst/>
                <a:latin typeface="Maiandra GD" panose="020E0502030308020204" pitchFamily="34" charset="0"/>
                <a:ea typeface="Calibri" panose="020F0502020204030204" pitchFamily="34" charset="0"/>
              </a:rPr>
              <a:t>: Attend lab meetings in your mentors’ research laboratory to gain exposure to lab/personnel management and maintain regular meetings to discuss learning modules, progress/obstacles toward achieving SRP goals, &amp; other topics including, but not limited to:</a:t>
            </a:r>
            <a:endParaRPr lang="en-US" sz="1000" dirty="0">
              <a:solidFill>
                <a:schemeClr val="bg1"/>
              </a:solidFill>
              <a:latin typeface="Maiandra GD" panose="020E0502030308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A6BC054D-A402-4520-BDD2-197F7ADE65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174751"/>
              </p:ext>
            </p:extLst>
          </p:nvPr>
        </p:nvGraphicFramePr>
        <p:xfrm>
          <a:off x="9635168" y="5817166"/>
          <a:ext cx="1050121" cy="1002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Photo Editor Photo" r:id="rId4" imgW="1523810" imgH="1523810" progId="">
                  <p:embed/>
                </p:oleObj>
              </mc:Choice>
              <mc:Fallback>
                <p:oleObj name="Photo Editor Photo" r:id="rId4" imgW="1523810" imgH="1523810" progId="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12428395-C713-46F2-87D5-9D0F06EC6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5168" y="5817166"/>
                        <a:ext cx="1050121" cy="100200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2" descr="University_of_Washington_Seal">
            <a:extLst>
              <a:ext uri="{FF2B5EF4-FFF2-40B4-BE49-F238E27FC236}">
                <a16:creationId xmlns:a16="http://schemas.microsoft.com/office/drawing/2014/main" id="{431F4243-B56D-4DAA-951B-6D5978040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94" y="5817166"/>
            <a:ext cx="1044968" cy="100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FE437F-6142-4289-9273-CE3B7EF0E242}"/>
              </a:ext>
            </a:extLst>
          </p:cNvPr>
          <p:cNvSpPr txBox="1">
            <a:spLocks/>
          </p:cNvSpPr>
          <p:nvPr/>
        </p:nvSpPr>
        <p:spPr>
          <a:xfrm>
            <a:off x="9300755" y="38827"/>
            <a:ext cx="2769325" cy="589334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u="sng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</a:rPr>
              <a:t>VA Puget Sound Health Care System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u="sng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</a:rPr>
              <a:t>(VAPSHCS) in Seattle, WA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</a:pPr>
            <a:endParaRPr lang="en-US" sz="1800" dirty="0">
              <a:latin typeface="Maiandra GD" panose="020E0502030308020204" pitchFamily="34" charset="0"/>
              <a:ea typeface="Calibri" panose="020F0502020204030204" pitchFamily="34" charset="0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Maiandra GD" panose="020E0502030308020204" pitchFamily="34" charset="0"/>
                <a:ea typeface="Calibri" panose="020F0502020204030204" pitchFamily="34" charset="0"/>
              </a:rPr>
              <a:t>VAPSHCS serves 80,000+ Veterans in the </a:t>
            </a:r>
            <a:r>
              <a:rPr lang="en-US" sz="18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</a:rPr>
              <a:t>culturally, racially, and socio-economically diverse</a:t>
            </a:r>
            <a:r>
              <a:rPr lang="en-US" sz="1800" dirty="0">
                <a:latin typeface="Maiandra GD" panose="020E0502030308020204" pitchFamily="34" charset="0"/>
                <a:ea typeface="Calibri" panose="020F0502020204030204" pitchFamily="34" charset="0"/>
              </a:rPr>
              <a:t> Pacific Northwest.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</a:pPr>
            <a:endParaRPr lang="en-US" sz="1800" dirty="0">
              <a:latin typeface="Maiandra GD" panose="020E0502030308020204" pitchFamily="34" charset="0"/>
              <a:ea typeface="Calibri" panose="020F0502020204030204" pitchFamily="34" charset="0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Maiandra GD" panose="020E0502030308020204" pitchFamily="34" charset="0"/>
                <a:ea typeface="Calibri" panose="020F0502020204030204" pitchFamily="34" charset="0"/>
              </a:rPr>
              <a:t>The VAPSHCS is affiliated with the University of Washington School of Medicine, the only medical school directly serving Washington, Wyoming, Alaska, Montana, and Idaho.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</a:pPr>
            <a:endParaRPr lang="en-US" sz="1800" dirty="0">
              <a:latin typeface="Maiandra GD" panose="020E0502030308020204" pitchFamily="34" charset="0"/>
              <a:ea typeface="Calibri" panose="020F0502020204030204" pitchFamily="34" charset="0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Maiandra GD" panose="020E0502030308020204" pitchFamily="34" charset="0"/>
                <a:ea typeface="Calibri" panose="020F0502020204030204" pitchFamily="34" charset="0"/>
              </a:rPr>
              <a:t>This strong, diversified base of support has ensured a robust research program with 600+ active projects and VAPSHCS ranks 8</a:t>
            </a:r>
            <a:r>
              <a:rPr lang="en-US" sz="1800" baseline="30000" dirty="0">
                <a:latin typeface="Maiandra GD" panose="020E0502030308020204" pitchFamily="34" charset="0"/>
                <a:ea typeface="Calibri" panose="020F0502020204030204" pitchFamily="34" charset="0"/>
              </a:rPr>
              <a:t>th</a:t>
            </a:r>
            <a:r>
              <a:rPr lang="en-US" sz="1800" dirty="0">
                <a:latin typeface="Maiandra GD" panose="020E0502030308020204" pitchFamily="34" charset="0"/>
                <a:ea typeface="Calibri" panose="020F0502020204030204" pitchFamily="34" charset="0"/>
              </a:rPr>
              <a:t> in funding among VAs.</a:t>
            </a:r>
            <a:endParaRPr lang="en-US" sz="1800" dirty="0">
              <a:solidFill>
                <a:srgbClr val="000000"/>
              </a:solidFill>
              <a:latin typeface="Maiandra GD" panose="020E0502030308020204" pitchFamily="34" charset="0"/>
              <a:ea typeface="Calibri" panose="020F0502020204030204" pitchFamily="34" charset="0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  <a:latin typeface="Maiandra GD" panose="020E0502030308020204" pitchFamily="34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u="sng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</a:rPr>
              <a:t>VAPSHCS SRP Overview</a:t>
            </a:r>
            <a:endParaRPr lang="en-US" sz="1800" u="sng" dirty="0">
              <a:solidFill>
                <a:srgbClr val="000000"/>
              </a:solidFill>
              <a:latin typeface="Maiandra GD" panose="020E0502030308020204" pitchFamily="34" charset="0"/>
              <a:ea typeface="Calibri" panose="020F0502020204030204" pitchFamily="34" charset="0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  <a:latin typeface="Maiandra GD" panose="020E0502030308020204" pitchFamily="34" charset="0"/>
              <a:ea typeface="Calibri" panose="020F0502020204030204" pitchFamily="34" charset="0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</a:rPr>
              <a:t>Applications will be reviewed as received  and strong submissions will be invited for an interview. Final selection will be based on application, research interest, and mentor/project needs. Compensation is provided.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</a:pPr>
            <a:endParaRPr lang="en-US" sz="1800" dirty="0">
              <a:latin typeface="Maiandra GD" panose="020E0502030308020204" pitchFamily="34" charset="0"/>
              <a:ea typeface="Calibri" panose="020F0502020204030204" pitchFamily="34" charset="0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Maiandra GD" panose="020E0502030308020204" pitchFamily="34" charset="0"/>
                <a:ea typeface="Calibri" panose="020F0502020204030204" pitchFamily="34" charset="0"/>
              </a:rPr>
              <a:t>Trainees will work on a project under direction of a faculty mentor, postdoctoral fellow, or other experienced lab member until comfortable, and will then work independently.</a:t>
            </a:r>
          </a:p>
          <a:p>
            <a:pPr marL="182880" indent="-182880">
              <a:lnSpc>
                <a:spcPct val="12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  <a:latin typeface="Maiandra GD" panose="020E0502030308020204" pitchFamily="34" charset="0"/>
              <a:ea typeface="Calibri" panose="020F0502020204030204" pitchFamily="34" charset="0"/>
            </a:endParaRPr>
          </a:p>
          <a:p>
            <a:pPr marL="182880" indent="-182880"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</a:rPr>
              <a:t>The SRP is a </a:t>
            </a:r>
            <a:r>
              <a:rPr lang="en-US" sz="1800" dirty="0">
                <a:latin typeface="Maiandra GD" panose="020E0502030308020204" pitchFamily="34" charset="0"/>
                <a:ea typeface="Calibri" panose="020F0502020204030204" pitchFamily="34" charset="0"/>
              </a:rPr>
              <a:t>full-time, in-person</a:t>
            </a:r>
            <a:r>
              <a:rPr lang="en-US" sz="1800" dirty="0">
                <a:solidFill>
                  <a:srgbClr val="000000"/>
                </a:solidFill>
                <a:latin typeface="Maiandra GD" panose="020E0502030308020204" pitchFamily="34" charset="0"/>
                <a:ea typeface="Calibri" panose="020F0502020204030204" pitchFamily="34" charset="0"/>
              </a:rPr>
              <a:t> 8–12-week experience starting May/June through August/Sept with mentorship continuing as needed over the following academic year.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44D897-9EEA-4E30-A0C1-C648C69D2251}"/>
              </a:ext>
            </a:extLst>
          </p:cNvPr>
          <p:cNvSpPr txBox="1">
            <a:spLocks/>
          </p:cNvSpPr>
          <p:nvPr/>
        </p:nvSpPr>
        <p:spPr>
          <a:xfrm>
            <a:off x="156755" y="2506891"/>
            <a:ext cx="8795656" cy="1210491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137160" algn="just">
              <a:lnSpc>
                <a:spcPct val="100000"/>
              </a:lnSpc>
              <a:spcBef>
                <a:spcPts val="600"/>
              </a:spcBef>
            </a:pPr>
            <a:r>
              <a:rPr lang="en-US" sz="900" dirty="0">
                <a:latin typeface="Maiandra GD" panose="020E0502030308020204" pitchFamily="34" charset="0"/>
                <a:ea typeface="Times New Roman" panose="02020603050405020304" pitchFamily="18" charset="0"/>
              </a:rPr>
              <a:t>Choosing a school/specialization/mentor</a:t>
            </a:r>
          </a:p>
          <a:p>
            <a:pPr marL="457200" indent="-137160" algn="just">
              <a:lnSpc>
                <a:spcPct val="100000"/>
              </a:lnSpc>
              <a:spcBef>
                <a:spcPts val="600"/>
              </a:spcBef>
            </a:pPr>
            <a:r>
              <a:rPr lang="en-US" sz="900" dirty="0">
                <a:latin typeface="Maiandra GD" panose="020E0502030308020204" pitchFamily="34" charset="0"/>
                <a:ea typeface="Times New Roman" panose="02020603050405020304" pitchFamily="18" charset="0"/>
              </a:rPr>
              <a:t>Preparing a competitive application</a:t>
            </a:r>
          </a:p>
          <a:p>
            <a:pPr marL="457200" indent="-137160" algn="just">
              <a:lnSpc>
                <a:spcPct val="100000"/>
              </a:lnSpc>
              <a:spcBef>
                <a:spcPts val="600"/>
              </a:spcBef>
            </a:pPr>
            <a:r>
              <a:rPr lang="en-US" sz="900" dirty="0">
                <a:latin typeface="Maiandra GD" panose="020E0502030308020204" pitchFamily="34" charset="0"/>
                <a:ea typeface="Times New Roman" panose="02020603050405020304" pitchFamily="18" charset="0"/>
              </a:rPr>
              <a:t>Work/life balance and maintaining productivity</a:t>
            </a:r>
          </a:p>
          <a:p>
            <a:pPr marL="457200" indent="-137160" algn="just">
              <a:lnSpc>
                <a:spcPct val="100000"/>
              </a:lnSpc>
              <a:spcBef>
                <a:spcPts val="600"/>
              </a:spcBef>
            </a:pPr>
            <a:r>
              <a:rPr lang="en-US" sz="900" dirty="0">
                <a:latin typeface="Maiandra GD" panose="020E0502030308020204" pitchFamily="34" charset="0"/>
                <a:ea typeface="Times New Roman" panose="02020603050405020304" pitchFamily="18" charset="0"/>
              </a:rPr>
              <a:t>Biomedical/healthcare career paths within the VA</a:t>
            </a:r>
          </a:p>
          <a:p>
            <a:pPr marL="457200" indent="-137160" algn="just">
              <a:lnSpc>
                <a:spcPct val="100000"/>
              </a:lnSpc>
              <a:spcBef>
                <a:spcPts val="600"/>
              </a:spcBef>
            </a:pPr>
            <a:r>
              <a:rPr lang="en-US" sz="900" dirty="0">
                <a:latin typeface="Maiandra GD" panose="020E0502030308020204" pitchFamily="34" charset="0"/>
                <a:ea typeface="Calibri" panose="020F0502020204030204" pitchFamily="34" charset="0"/>
              </a:rPr>
              <a:t>Self-advocacy, leadership, and overcoming adversity in academia</a:t>
            </a:r>
          </a:p>
          <a:p>
            <a:pPr marL="457200" indent="-137160" algn="just">
              <a:lnSpc>
                <a:spcPct val="100000"/>
              </a:lnSpc>
              <a:spcBef>
                <a:spcPts val="600"/>
              </a:spcBef>
            </a:pPr>
            <a:endParaRPr lang="en-US" sz="900" dirty="0">
              <a:latin typeface="Maiandra GD" panose="020E0502030308020204" pitchFamily="34" charset="0"/>
              <a:ea typeface="Calibri" panose="020F0502020204030204" pitchFamily="34" charset="0"/>
            </a:endParaRPr>
          </a:p>
          <a:p>
            <a:pPr marL="91440" indent="-137160" algn="just">
              <a:lnSpc>
                <a:spcPct val="100000"/>
              </a:lnSpc>
              <a:spcBef>
                <a:spcPts val="600"/>
              </a:spcBef>
            </a:pPr>
            <a:r>
              <a:rPr lang="en-US" sz="900" dirty="0">
                <a:latin typeface="Maiandra GD" panose="020E0502030308020204" pitchFamily="34" charset="0"/>
                <a:ea typeface="Times New Roman" panose="02020603050405020304" pitchFamily="18" charset="0"/>
              </a:rPr>
              <a:t>Journal club (manuscript preparation vs. review, responding to reviewer critiques)</a:t>
            </a:r>
          </a:p>
          <a:p>
            <a:pPr marL="137160" indent="-137160" algn="just">
              <a:lnSpc>
                <a:spcPct val="100000"/>
              </a:lnSpc>
              <a:spcBef>
                <a:spcPts val="600"/>
              </a:spcBef>
            </a:pPr>
            <a:r>
              <a:rPr lang="en-US" sz="900" dirty="0">
                <a:latin typeface="Maiandra GD" panose="020E0502030308020204" pitchFamily="34" charset="0"/>
                <a:ea typeface="Calibri" panose="020F0502020204030204" pitchFamily="34" charset="0"/>
              </a:rPr>
              <a:t>Study design (pre-clinical vs. clinical, translational, transdisciplinary, collaborations, regulatory/admin issues, statistics, etc.)</a:t>
            </a:r>
          </a:p>
          <a:p>
            <a:pPr marL="137160" indent="-137160" algn="just">
              <a:lnSpc>
                <a:spcPct val="100000"/>
              </a:lnSpc>
              <a:spcBef>
                <a:spcPts val="600"/>
              </a:spcBef>
            </a:pPr>
            <a:r>
              <a:rPr lang="en-US" sz="900" dirty="0">
                <a:latin typeface="Maiandra GD" panose="020E0502030308020204" pitchFamily="34" charset="0"/>
                <a:ea typeface="Calibri" panose="020F0502020204030204" pitchFamily="34" charset="0"/>
              </a:rPr>
              <a:t>Grant writing (generating preliminary data, funding mechanisms, budgeting, etc.)</a:t>
            </a:r>
          </a:p>
          <a:p>
            <a:pPr marL="137160" indent="-137160" algn="just">
              <a:lnSpc>
                <a:spcPct val="100000"/>
              </a:lnSpc>
              <a:spcBef>
                <a:spcPts val="600"/>
              </a:spcBef>
            </a:pPr>
            <a:r>
              <a:rPr lang="en-US" sz="900" dirty="0">
                <a:latin typeface="Maiandra GD" panose="020E0502030308020204" pitchFamily="34" charset="0"/>
                <a:ea typeface="Calibri" panose="020F0502020204030204" pitchFamily="34" charset="0"/>
              </a:rPr>
              <a:t>Enhancing professional visibility, networking, and professional societies</a:t>
            </a:r>
          </a:p>
          <a:p>
            <a:pPr marL="137160" indent="-137160" algn="just">
              <a:lnSpc>
                <a:spcPct val="100000"/>
              </a:lnSpc>
              <a:spcBef>
                <a:spcPts val="600"/>
              </a:spcBef>
            </a:pPr>
            <a:r>
              <a:rPr lang="en-US" sz="900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Healthcare policymaking and financing</a:t>
            </a:r>
            <a:endParaRPr lang="en-US" sz="900" dirty="0">
              <a:latin typeface="Maiandra GD" panose="020E0502030308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ECF414-0ED0-43EA-A806-847D5CB354AB}"/>
              </a:ext>
            </a:extLst>
          </p:cNvPr>
          <p:cNvSpPr txBox="1">
            <a:spLocks/>
          </p:cNvSpPr>
          <p:nvPr/>
        </p:nvSpPr>
        <p:spPr>
          <a:xfrm>
            <a:off x="3866606" y="3998051"/>
            <a:ext cx="5085805" cy="121049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US" sz="1000" b="1" u="sng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Practical skill development</a:t>
            </a:r>
            <a:r>
              <a:rPr lang="en-US" sz="1000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Observe a spectrum </a:t>
            </a:r>
            <a:r>
              <a:rPr lang="en-US" sz="10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translational data types from animal to benchwork to clinical, including </a:t>
            </a:r>
            <a:r>
              <a:rPr lang="en-US" sz="1000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protections and </a:t>
            </a:r>
            <a:r>
              <a:rPr lang="en-US" sz="10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repository maintenance. </a:t>
            </a:r>
            <a:r>
              <a:rPr lang="en-US" sz="1000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0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earn about clinically relevant endpoints </a:t>
            </a:r>
            <a:r>
              <a:rPr lang="en-US" sz="1000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gain </a:t>
            </a:r>
            <a:r>
              <a:rPr lang="en-US" sz="10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exposure to patient charts and data extraction. T</a:t>
            </a:r>
            <a:r>
              <a:rPr lang="en-US" sz="1000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rainees will gain the critical experience of </a:t>
            </a:r>
            <a:r>
              <a:rPr lang="en-US" sz="10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synthesizing data for presentations and oral communication of scientific findings. Also learn how different types of writing are incorporated into </a:t>
            </a:r>
            <a:r>
              <a:rPr lang="en-US" sz="1000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 statements, resumes/CVs, and </a:t>
            </a:r>
            <a:r>
              <a:rPr lang="en-US" sz="10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 </a:t>
            </a:r>
            <a:r>
              <a:rPr lang="en-US" sz="1000" dirty="0">
                <a:latin typeface="Maiandra GD" panose="020E0502030308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en-US" sz="1000" dirty="0">
                <a:latin typeface="Maiandra GD" panose="020E0502030308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F745E3-EB5F-4591-9D98-804D3E2BE7D7}"/>
              </a:ext>
            </a:extLst>
          </p:cNvPr>
          <p:cNvSpPr txBox="1">
            <a:spLocks/>
          </p:cNvSpPr>
          <p:nvPr/>
        </p:nvSpPr>
        <p:spPr>
          <a:xfrm>
            <a:off x="156755" y="5559243"/>
            <a:ext cx="8795656" cy="1042037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000" b="1" u="sng" dirty="0">
                <a:latin typeface="Maiandra GD" panose="020E0502030308020204" pitchFamily="34" charset="0"/>
                <a:ea typeface="Times New Roman" panose="02020603050405020304" pitchFamily="18" charset="0"/>
              </a:rPr>
              <a:t>Social activities</a:t>
            </a:r>
            <a:r>
              <a:rPr lang="en-US" sz="1000" dirty="0">
                <a:latin typeface="Maiandra GD" panose="020E0502030308020204" pitchFamily="34" charset="0"/>
                <a:ea typeface="Times New Roman" panose="02020603050405020304" pitchFamily="18" charset="0"/>
              </a:rPr>
              <a:t>: With mentors, peers, and lab-mates, attend a trip to a Seattle museum/center promoting education of disparities in healthcare and/or health science.</a:t>
            </a:r>
            <a:endParaRPr lang="en-US" sz="1000" dirty="0">
              <a:latin typeface="Maiandra GD" panose="020E050203030802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000" b="1" u="sng" dirty="0">
                <a:latin typeface="Maiandra GD" panose="020E0502030308020204" pitchFamily="34" charset="0"/>
                <a:ea typeface="Calibri" panose="020F0502020204030204" pitchFamily="34" charset="0"/>
              </a:rPr>
              <a:t>At the end of the SRP</a:t>
            </a:r>
            <a:r>
              <a:rPr lang="en-US" sz="1000" dirty="0">
                <a:latin typeface="Maiandra GD" panose="020E0502030308020204" pitchFamily="34" charset="0"/>
                <a:ea typeface="Calibri" panose="020F0502020204030204" pitchFamily="34" charset="0"/>
              </a:rPr>
              <a:t>: Submit an Individual Development Plan with 1-, 5-, and 10-year professional and personal goals. Trainees will be encouraged to consider mentorship goals, like diversifying their faculty mentor relationships or facilitating new peer-mentoring relationships. Trainees will also give a 30-minute presentation to faculty mentors and peers; their  work will be highlighted at the VAPSHCS Annual Research Week.</a:t>
            </a:r>
          </a:p>
        </p:txBody>
      </p:sp>
    </p:spTree>
    <p:extLst>
      <p:ext uri="{BB962C8B-B14F-4D97-AF65-F5344CB8AC3E}">
        <p14:creationId xmlns:p14="http://schemas.microsoft.com/office/powerpoint/2010/main" val="4031359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844</Words>
  <Application>Microsoft Office PowerPoint</Application>
  <PresentationFormat>Widescreen</PresentationFormat>
  <Paragraphs>51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High Tower Text</vt:lpstr>
      <vt:lpstr>Maiandra GD</vt:lpstr>
      <vt:lpstr>Wingdings</vt:lpstr>
      <vt:lpstr>Office Theme</vt:lpstr>
      <vt:lpstr>Photo Editor Photo</vt:lpstr>
      <vt:lpstr>             VA Puget Sound Health Care System Seattle, WA  SUMMER RESEARCH PROGRAM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 Puget Sound Health Care System   SUMMER RESEARCH PROGRAM</dc:title>
  <dc:creator>Anderson, Lindsey J (Puget Sound)</dc:creator>
  <cp:lastModifiedBy>Anderson, Lindsey J (Puget Sound)</cp:lastModifiedBy>
  <cp:revision>49</cp:revision>
  <dcterms:created xsi:type="dcterms:W3CDTF">2022-04-26T15:11:51Z</dcterms:created>
  <dcterms:modified xsi:type="dcterms:W3CDTF">2023-01-09T18:23:39Z</dcterms:modified>
</cp:coreProperties>
</file>