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6" r:id="rId5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B278"/>
    <a:srgbClr val="AC8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90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C165A9-569C-40E9-B729-698B8A28B524}" type="datetimeFigureOut">
              <a:rPr lang="en-US" smtClean="0"/>
              <a:t>3/15/2023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E335F9-0BE3-486A-AA25-355570366E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871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E335F9-0BE3-486A-AA25-355570366E7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340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6CA83-98D5-4E42-BFB5-736791AC896A}" type="datetimeFigureOut">
              <a:rPr lang="en-US" smtClean="0"/>
              <a:t>3/15/2023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E0201-2916-4BAE-B233-1AD9E6C5D8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875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6CA83-98D5-4E42-BFB5-736791AC896A}" type="datetimeFigureOut">
              <a:rPr lang="en-US" smtClean="0"/>
              <a:t>3/15/2023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E0201-2916-4BAE-B233-1AD9E6C5D8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623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6CA83-98D5-4E42-BFB5-736791AC896A}" type="datetimeFigureOut">
              <a:rPr lang="en-US" smtClean="0"/>
              <a:t>3/15/2023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E0201-2916-4BAE-B233-1AD9E6C5D8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082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6CA83-98D5-4E42-BFB5-736791AC896A}" type="datetimeFigureOut">
              <a:rPr lang="en-US" smtClean="0"/>
              <a:t>3/15/2023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E0201-2916-4BAE-B233-1AD9E6C5D8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770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6CA83-98D5-4E42-BFB5-736791AC896A}" type="datetimeFigureOut">
              <a:rPr lang="en-US" smtClean="0"/>
              <a:t>3/15/2023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E0201-2916-4BAE-B233-1AD9E6C5D8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061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6CA83-98D5-4E42-BFB5-736791AC896A}" type="datetimeFigureOut">
              <a:rPr lang="en-US" smtClean="0"/>
              <a:t>3/15/2023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E0201-2916-4BAE-B233-1AD9E6C5D8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961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6CA83-98D5-4E42-BFB5-736791AC896A}" type="datetimeFigureOut">
              <a:rPr lang="en-US" smtClean="0"/>
              <a:t>3/15/2023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E0201-2916-4BAE-B233-1AD9E6C5D8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175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6CA83-98D5-4E42-BFB5-736791AC896A}" type="datetimeFigureOut">
              <a:rPr lang="en-US" smtClean="0"/>
              <a:t>3/15/2023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E0201-2916-4BAE-B233-1AD9E6C5D8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760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6CA83-98D5-4E42-BFB5-736791AC896A}" type="datetimeFigureOut">
              <a:rPr lang="en-US" smtClean="0"/>
              <a:t>3/15/2023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E0201-2916-4BAE-B233-1AD9E6C5D8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695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6CA83-98D5-4E42-BFB5-736791AC896A}" type="datetimeFigureOut">
              <a:rPr lang="en-US" smtClean="0"/>
              <a:t>3/15/2023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E0201-2916-4BAE-B233-1AD9E6C5D8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555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6CA83-98D5-4E42-BFB5-736791AC896A}" type="datetimeFigureOut">
              <a:rPr lang="en-US" smtClean="0"/>
              <a:t>3/15/2023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E0201-2916-4BAE-B233-1AD9E6C5D8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172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6CA83-98D5-4E42-BFB5-736791AC896A}" type="datetimeFigureOut">
              <a:rPr lang="en-US" smtClean="0"/>
              <a:t>3/15/2023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E0201-2916-4BAE-B233-1AD9E6C5D8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160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anvas.uw.edu/courses/1643549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F90AB2F9-6AC7-4264-AC4F-C91E220018BE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3F896B39-220E-4B8F-9049-44533067490A}"/>
              </a:ext>
            </a:extLst>
          </p:cNvPr>
          <p:cNvSpPr txBox="1"/>
          <p:nvPr/>
        </p:nvSpPr>
        <p:spPr>
          <a:xfrm>
            <a:off x="0" y="365760"/>
            <a:ext cx="777240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400" dirty="0">
                <a:latin typeface="Avenir Next LT Pro" panose="020B0504020202020204" pitchFamily="34" charset="0"/>
              </a:rPr>
              <a:t>ESRM 321: Summer Quarter Term B 2023</a:t>
            </a:r>
          </a:p>
          <a:p>
            <a:pPr algn="ctr">
              <a:spcAft>
                <a:spcPts val="600"/>
              </a:spcAft>
            </a:pP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effectLst/>
                <a:latin typeface="Avenir Next LT Pro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FINANCE AND ACCOUNTING FROM A SUSTAINABILITY PERSPECTIVE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Avenir Next LT Pro" panose="020B0504020202020204" pitchFamily="34" charset="0"/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DB1D126-B32F-4D5D-B83A-4F8B59C2A687}"/>
              </a:ext>
            </a:extLst>
          </p:cNvPr>
          <p:cNvSpPr txBox="1"/>
          <p:nvPr/>
        </p:nvSpPr>
        <p:spPr>
          <a:xfrm>
            <a:off x="4114800" y="5212080"/>
            <a:ext cx="3239170" cy="3931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Avenir Next LT Pro" panose="020B0504020202020204" pitchFamily="34" charset="0"/>
              </a:rPr>
              <a:t>Course Details</a:t>
            </a:r>
          </a:p>
          <a:p>
            <a:pPr marL="169863" indent="-169863">
              <a:spcAft>
                <a:spcPts val="11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latin typeface="Avenir Next LT Pro" panose="020B0504020202020204" pitchFamily="34" charset="0"/>
              </a:rPr>
              <a:t>5 credits, </a:t>
            </a:r>
            <a:r>
              <a:rPr lang="en-US" sz="1400" dirty="0">
                <a:effectLst/>
                <a:latin typeface="Avenir Next LT Pro" panose="020B05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SLN 11411, </a:t>
            </a:r>
            <a:r>
              <a:rPr lang="en-US" sz="1400" dirty="0" err="1">
                <a:effectLst/>
                <a:latin typeface="Avenir Next LT Pro" panose="020B05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NSc</a:t>
            </a:r>
            <a:r>
              <a:rPr lang="en-US" sz="1400" dirty="0">
                <a:effectLst/>
                <a:latin typeface="Avenir Next LT Pro" panose="020B05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and SSc</a:t>
            </a:r>
            <a:endParaRPr lang="en-US" sz="1400" dirty="0">
              <a:latin typeface="Avenir Next LT Pro" panose="020B0504020202020204" pitchFamily="34" charset="0"/>
            </a:endParaRPr>
          </a:p>
          <a:p>
            <a:pPr marL="169863" indent="-169863">
              <a:spcAft>
                <a:spcPts val="11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effectLst/>
                <a:latin typeface="Avenir Next LT Pro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 is a hybrid online course. Students self-pace when they read the required textbook and listen to Dr. Paun’s recorded lectures, but there are online exams and online quizzes scheduled on specific dates and times.</a:t>
            </a:r>
          </a:p>
          <a:p>
            <a:pPr marL="169863" indent="-16986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effectLst/>
                <a:latin typeface="Avenir Next LT Pro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More</a:t>
            </a:r>
            <a:r>
              <a:rPr lang="en-US" sz="1400" dirty="0">
                <a:latin typeface="Avenir Next LT Pro" panose="020B0504020202020204" pitchFamily="34" charset="0"/>
              </a:rPr>
              <a:t> information and the course syllabus are available on the course website, at </a:t>
            </a:r>
            <a:r>
              <a:rPr lang="en-US" sz="1400" u="sng" dirty="0">
                <a:solidFill>
                  <a:srgbClr val="000000"/>
                </a:solidFill>
                <a:effectLst/>
                <a:latin typeface="Avenir Next LT Pro" panose="020B05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3"/>
              </a:rPr>
              <a:t>https://canvas.uw.edu/courses/1643549</a:t>
            </a:r>
            <a:r>
              <a:rPr lang="en-US" sz="1400" dirty="0">
                <a:effectLst/>
                <a:latin typeface="Avenir Next LT Pro" panose="020B05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There are no in person events.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E3A6E8-EF80-4B9C-9A1C-DFB3DA608098}"/>
              </a:ext>
            </a:extLst>
          </p:cNvPr>
          <p:cNvSpPr txBox="1"/>
          <p:nvPr/>
        </p:nvSpPr>
        <p:spPr>
          <a:xfrm>
            <a:off x="502024" y="5212080"/>
            <a:ext cx="3586628" cy="3931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Avenir Next LT Pro" panose="020B0504020202020204" pitchFamily="34" charset="0"/>
              </a:rPr>
              <a:t>Course Description</a:t>
            </a:r>
          </a:p>
          <a:p>
            <a:r>
              <a:rPr lang="en-US" sz="1400" dirty="0">
                <a:latin typeface="Avenir Next LT Pro" panose="020B0504020202020204" pitchFamily="34" charset="0"/>
              </a:rPr>
              <a:t>This introduction to business for non-business majors course </a:t>
            </a:r>
            <a:r>
              <a:rPr lang="en-US" sz="1400" dirty="0">
                <a:solidFill>
                  <a:srgbClr val="000000"/>
                </a:solidFill>
                <a:effectLst/>
                <a:latin typeface="Avenir Next LT Pro" panose="020B05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explores two of the four primary business dimensions, </a:t>
            </a:r>
            <a:r>
              <a:rPr lang="en-US" sz="1400" i="1" dirty="0">
                <a:effectLst/>
                <a:latin typeface="Avenir Next LT Pro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finance </a:t>
            </a:r>
            <a:r>
              <a:rPr lang="en-US" sz="1400" dirty="0">
                <a:effectLst/>
                <a:latin typeface="Avenir Next LT Pro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1400" i="1" dirty="0">
                <a:effectLst/>
                <a:latin typeface="Avenir Next LT Pro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accounting</a:t>
            </a:r>
            <a:r>
              <a:rPr lang="en-US" sz="1400" dirty="0">
                <a:effectLst/>
                <a:latin typeface="Avenir Next LT Pro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400" dirty="0">
                <a:effectLst/>
                <a:latin typeface="Avenir Next LT Pro" panose="020B05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from a </a:t>
            </a:r>
            <a:r>
              <a:rPr lang="en-US" sz="1400" i="1" dirty="0">
                <a:effectLst/>
                <a:latin typeface="Avenir Next LT Pro" panose="020B05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sustainability</a:t>
            </a:r>
            <a:r>
              <a:rPr lang="en-US" sz="1400" dirty="0">
                <a:effectLst/>
                <a:latin typeface="Avenir Next LT Pro" panose="020B05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perspective. </a:t>
            </a:r>
            <a:r>
              <a:rPr lang="en-US" sz="1400" i="1" dirty="0">
                <a:effectLst/>
                <a:latin typeface="Avenir Next LT Pro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Finance</a:t>
            </a:r>
            <a:r>
              <a:rPr lang="en-US" sz="1400" dirty="0">
                <a:effectLst/>
                <a:latin typeface="Avenir Next LT Pro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refers to the flows and uses of money among businesses, non-profits, people, and governments. </a:t>
            </a:r>
            <a:r>
              <a:rPr lang="en-US" sz="1400" i="1" dirty="0">
                <a:effectLst/>
                <a:latin typeface="Avenir Next LT Pro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Accounting </a:t>
            </a:r>
            <a:r>
              <a:rPr lang="en-US" sz="1400" dirty="0">
                <a:effectLst/>
                <a:latin typeface="Avenir Next LT Pro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involves recording, classifying, summarizing, and interpreting business transactions to provide management and stakeholders with information about an organization’s performance.</a:t>
            </a:r>
            <a:r>
              <a:rPr lang="en-US" sz="1400" dirty="0">
                <a:effectLst/>
                <a:latin typeface="Avenir Next LT Pro" panose="020B05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400" i="1" dirty="0">
                <a:effectLst/>
                <a:latin typeface="Avenir Next LT Pro" panose="020B05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Sustainability</a:t>
            </a:r>
            <a:r>
              <a:rPr lang="en-US" sz="1400" dirty="0">
                <a:effectLst/>
                <a:latin typeface="Avenir Next LT Pro" panose="020B05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refers to meeting the needs and wants of people today without compromising Earth’s capacity to provide for future generations. </a:t>
            </a:r>
            <a:endParaRPr lang="en-US" sz="1400" dirty="0">
              <a:latin typeface="Avenir Next LT Pro" panose="020B0504020202020204" pitchFamily="34" charset="0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14A91CC-7D04-4491-B0A7-B1BBE8BB0DE4}"/>
              </a:ext>
            </a:extLst>
          </p:cNvPr>
          <p:cNvCxnSpPr>
            <a:cxnSpLocks/>
          </p:cNvCxnSpPr>
          <p:nvPr/>
        </p:nvCxnSpPr>
        <p:spPr>
          <a:xfrm flipH="1">
            <a:off x="679269" y="9247527"/>
            <a:ext cx="6348548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A0501FB5-F9A7-4558-8618-9F092CBAAD8A}"/>
              </a:ext>
            </a:extLst>
          </p:cNvPr>
          <p:cNvSpPr txBox="1"/>
          <p:nvPr/>
        </p:nvSpPr>
        <p:spPr>
          <a:xfrm>
            <a:off x="234043" y="9394877"/>
            <a:ext cx="7239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Avenir Next LT Pro" panose="020B0504020202020204" pitchFamily="34" charset="0"/>
              </a:rPr>
              <a:t>Please contact Dr. Dorothy Paun (dap@uw.edu) with questions.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3B0CB14-908B-4C18-93A1-507D58BE34EF}"/>
              </a:ext>
            </a:extLst>
          </p:cNvPr>
          <p:cNvSpPr/>
          <p:nvPr/>
        </p:nvSpPr>
        <p:spPr>
          <a:xfrm>
            <a:off x="-1" y="-1"/>
            <a:ext cx="7772400" cy="10058400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DB1D126-B32F-4D5D-B83A-4F8B59C2A687}"/>
              </a:ext>
            </a:extLst>
          </p:cNvPr>
          <p:cNvSpPr txBox="1"/>
          <p:nvPr/>
        </p:nvSpPr>
        <p:spPr>
          <a:xfrm>
            <a:off x="457200" y="2148840"/>
            <a:ext cx="2130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400" b="1" dirty="0">
                <a:solidFill>
                  <a:srgbClr val="C00000"/>
                </a:solidFill>
                <a:latin typeface="Ink Free" panose="03080402000500000000" pitchFamily="66" charset="0"/>
              </a:rPr>
              <a:t>Register for ESRM 321</a:t>
            </a: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68053265-06CC-87F1-B8A6-156A648C85D9}"/>
              </a:ext>
            </a:extLst>
          </p:cNvPr>
          <p:cNvPicPr preferRelativeResize="0">
            <a:picLocks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44" b="8896"/>
          <a:stretch/>
        </p:blipFill>
        <p:spPr bwMode="auto">
          <a:xfrm>
            <a:off x="3017520" y="1956816"/>
            <a:ext cx="4206240" cy="3017520"/>
          </a:xfrm>
          <a:prstGeom prst="rect">
            <a:avLst/>
          </a:prstGeom>
          <a:noFill/>
          <a:ln w="12700">
            <a:solidFill>
              <a:schemeClr val="accent6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Qr code&#10;&#10;Description automatically generated">
            <a:extLst>
              <a:ext uri="{FF2B5EF4-FFF2-40B4-BE49-F238E27FC236}">
                <a16:creationId xmlns:a16="http://schemas.microsoft.com/office/drawing/2014/main" id="{72CA263C-3794-69DA-7B34-4609B02C08E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" y="3155575"/>
            <a:ext cx="18288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656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33593BB11BFD2498770728D97FC1A17" ma:contentTypeVersion="11" ma:contentTypeDescription="Create a new document." ma:contentTypeScope="" ma:versionID="6bfefb4771c87f308392a51211004550">
  <xsd:schema xmlns:xsd="http://www.w3.org/2001/XMLSchema" xmlns:xs="http://www.w3.org/2001/XMLSchema" xmlns:p="http://schemas.microsoft.com/office/2006/metadata/properties" xmlns:ns2="00b73e48-4808-473d-ba53-79b8c4f0728f" xmlns:ns3="85e7147d-7a0f-496e-97e3-88c6ca96dc04" targetNamespace="http://schemas.microsoft.com/office/2006/metadata/properties" ma:root="true" ma:fieldsID="8dc0a788137fd8bcd3f62ea74400bdef" ns2:_="" ns3:_="">
    <xsd:import namespace="00b73e48-4808-473d-ba53-79b8c4f0728f"/>
    <xsd:import namespace="85e7147d-7a0f-496e-97e3-88c6ca96dc0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b73e48-4808-473d-ba53-79b8c4f0728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e20148b9-20a4-48a0-acba-ba52d68a37a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e7147d-7a0f-496e-97e3-88c6ca96dc04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ade1b0f9-9cff-4a5c-a0e7-fc17bed3d2f2}" ma:internalName="TaxCatchAll" ma:showField="CatchAllData" ma:web="85e7147d-7a0f-496e-97e3-88c6ca96dc0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0b73e48-4808-473d-ba53-79b8c4f0728f">
      <Terms xmlns="http://schemas.microsoft.com/office/infopath/2007/PartnerControls"/>
    </lcf76f155ced4ddcb4097134ff3c332f>
    <TaxCatchAll xmlns="85e7147d-7a0f-496e-97e3-88c6ca96dc04" xsi:nil="true"/>
  </documentManagement>
</p:properties>
</file>

<file path=customXml/itemProps1.xml><?xml version="1.0" encoding="utf-8"?>
<ds:datastoreItem xmlns:ds="http://schemas.openxmlformats.org/officeDocument/2006/customXml" ds:itemID="{D505B953-C9D0-4A8F-AE64-9C075ABD17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0b73e48-4808-473d-ba53-79b8c4f0728f"/>
    <ds:schemaRef ds:uri="85e7147d-7a0f-496e-97e3-88c6ca96dc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6979A11-EE33-42BD-ADC7-049A10A857C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C9DEAEE-9D72-41A4-9E90-A1FDF7C9B5AA}">
  <ds:schemaRefs>
    <ds:schemaRef ds:uri="http://schemas.microsoft.com/office/2006/metadata/properties"/>
    <ds:schemaRef ds:uri="http://schemas.microsoft.com/office/infopath/2007/PartnerControls"/>
    <ds:schemaRef ds:uri="00b73e48-4808-473d-ba53-79b8c4f0728f"/>
    <ds:schemaRef ds:uri="85e7147d-7a0f-496e-97e3-88c6ca96dc0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710</TotalTime>
  <Words>211</Words>
  <Application>Microsoft Office PowerPoint</Application>
  <PresentationFormat>Custom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Avenir Next LT Pro</vt:lpstr>
      <vt:lpstr>Calibri</vt:lpstr>
      <vt:lpstr>Calibri Light</vt:lpstr>
      <vt:lpstr>Ink Free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mtank</dc:creator>
  <cp:lastModifiedBy>Dorothy Paun</cp:lastModifiedBy>
  <cp:revision>2</cp:revision>
  <dcterms:created xsi:type="dcterms:W3CDTF">2022-03-14T18:42:27Z</dcterms:created>
  <dcterms:modified xsi:type="dcterms:W3CDTF">2023-03-15T20:54:25Z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0x010100D33593BB11BFD2498770728D97FC1A17</vt:lpwstr>
  </property>
</Properties>
</file>