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144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3174" autoAdjust="0"/>
  </p:normalViewPr>
  <p:slideViewPr>
    <p:cSldViewPr snapToGrid="0" snapToObjects="1">
      <p:cViewPr>
        <p:scale>
          <a:sx n="160" d="100"/>
          <a:sy n="160" d="100"/>
        </p:scale>
        <p:origin x="1392" y="-42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536DE6D-4C62-244F-AD88-BF19346147B8}" type="datetimeFigureOut">
              <a:rPr lang="en-US" smtClean="0"/>
              <a:t>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E2515D-8FDC-5E40-A5D3-8CF7F6F75CF7}" type="slidenum">
              <a:rPr lang="en-US" smtClean="0"/>
              <a:t>‹#›</a:t>
            </a:fld>
            <a:endParaRPr lang="en-US" dirty="0"/>
          </a:p>
        </p:txBody>
      </p:sp>
    </p:spTree>
    <p:extLst>
      <p:ext uri="{BB962C8B-B14F-4D97-AF65-F5344CB8AC3E}">
        <p14:creationId xmlns:p14="http://schemas.microsoft.com/office/powerpoint/2010/main" val="1599937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36DE6D-4C62-244F-AD88-BF19346147B8}" type="datetimeFigureOut">
              <a:rPr lang="en-US" smtClean="0"/>
              <a:t>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E2515D-8FDC-5E40-A5D3-8CF7F6F75CF7}" type="slidenum">
              <a:rPr lang="en-US" smtClean="0"/>
              <a:t>‹#›</a:t>
            </a:fld>
            <a:endParaRPr lang="en-US" dirty="0"/>
          </a:p>
        </p:txBody>
      </p:sp>
    </p:spTree>
    <p:extLst>
      <p:ext uri="{BB962C8B-B14F-4D97-AF65-F5344CB8AC3E}">
        <p14:creationId xmlns:p14="http://schemas.microsoft.com/office/powerpoint/2010/main" val="3910795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36DE6D-4C62-244F-AD88-BF19346147B8}" type="datetimeFigureOut">
              <a:rPr lang="en-US" smtClean="0"/>
              <a:t>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E2515D-8FDC-5E40-A5D3-8CF7F6F75CF7}" type="slidenum">
              <a:rPr lang="en-US" smtClean="0"/>
              <a:t>‹#›</a:t>
            </a:fld>
            <a:endParaRPr lang="en-US" dirty="0"/>
          </a:p>
        </p:txBody>
      </p:sp>
    </p:spTree>
    <p:extLst>
      <p:ext uri="{BB962C8B-B14F-4D97-AF65-F5344CB8AC3E}">
        <p14:creationId xmlns:p14="http://schemas.microsoft.com/office/powerpoint/2010/main" val="2652726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36DE6D-4C62-244F-AD88-BF19346147B8}" type="datetimeFigureOut">
              <a:rPr lang="en-US" smtClean="0"/>
              <a:t>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E2515D-8FDC-5E40-A5D3-8CF7F6F75CF7}" type="slidenum">
              <a:rPr lang="en-US" smtClean="0"/>
              <a:t>‹#›</a:t>
            </a:fld>
            <a:endParaRPr lang="en-US" dirty="0"/>
          </a:p>
        </p:txBody>
      </p:sp>
    </p:spTree>
    <p:extLst>
      <p:ext uri="{BB962C8B-B14F-4D97-AF65-F5344CB8AC3E}">
        <p14:creationId xmlns:p14="http://schemas.microsoft.com/office/powerpoint/2010/main" val="196192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36DE6D-4C62-244F-AD88-BF19346147B8}" type="datetimeFigureOut">
              <a:rPr lang="en-US" smtClean="0"/>
              <a:t>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E2515D-8FDC-5E40-A5D3-8CF7F6F75CF7}" type="slidenum">
              <a:rPr lang="en-US" smtClean="0"/>
              <a:t>‹#›</a:t>
            </a:fld>
            <a:endParaRPr lang="en-US" dirty="0"/>
          </a:p>
        </p:txBody>
      </p:sp>
    </p:spTree>
    <p:extLst>
      <p:ext uri="{BB962C8B-B14F-4D97-AF65-F5344CB8AC3E}">
        <p14:creationId xmlns:p14="http://schemas.microsoft.com/office/powerpoint/2010/main" val="3471128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36DE6D-4C62-244F-AD88-BF19346147B8}" type="datetimeFigureOut">
              <a:rPr lang="en-US" smtClean="0"/>
              <a:t>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E2515D-8FDC-5E40-A5D3-8CF7F6F75CF7}" type="slidenum">
              <a:rPr lang="en-US" smtClean="0"/>
              <a:t>‹#›</a:t>
            </a:fld>
            <a:endParaRPr lang="en-US" dirty="0"/>
          </a:p>
        </p:txBody>
      </p:sp>
    </p:spTree>
    <p:extLst>
      <p:ext uri="{BB962C8B-B14F-4D97-AF65-F5344CB8AC3E}">
        <p14:creationId xmlns:p14="http://schemas.microsoft.com/office/powerpoint/2010/main" val="2852407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36DE6D-4C62-244F-AD88-BF19346147B8}" type="datetimeFigureOut">
              <a:rPr lang="en-US" smtClean="0"/>
              <a:t>1/8/24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8E2515D-8FDC-5E40-A5D3-8CF7F6F75CF7}" type="slidenum">
              <a:rPr lang="en-US" smtClean="0"/>
              <a:t>‹#›</a:t>
            </a:fld>
            <a:endParaRPr lang="en-US" dirty="0"/>
          </a:p>
        </p:txBody>
      </p:sp>
    </p:spTree>
    <p:extLst>
      <p:ext uri="{BB962C8B-B14F-4D97-AF65-F5344CB8AC3E}">
        <p14:creationId xmlns:p14="http://schemas.microsoft.com/office/powerpoint/2010/main" val="1261650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536DE6D-4C62-244F-AD88-BF19346147B8}" type="datetimeFigureOut">
              <a:rPr lang="en-US" smtClean="0"/>
              <a:t>1/8/24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8E2515D-8FDC-5E40-A5D3-8CF7F6F75CF7}" type="slidenum">
              <a:rPr lang="en-US" smtClean="0"/>
              <a:t>‹#›</a:t>
            </a:fld>
            <a:endParaRPr lang="en-US" dirty="0"/>
          </a:p>
        </p:txBody>
      </p:sp>
    </p:spTree>
    <p:extLst>
      <p:ext uri="{BB962C8B-B14F-4D97-AF65-F5344CB8AC3E}">
        <p14:creationId xmlns:p14="http://schemas.microsoft.com/office/powerpoint/2010/main" val="2191890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36DE6D-4C62-244F-AD88-BF19346147B8}" type="datetimeFigureOut">
              <a:rPr lang="en-US" smtClean="0"/>
              <a:t>1/8/24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8E2515D-8FDC-5E40-A5D3-8CF7F6F75CF7}" type="slidenum">
              <a:rPr lang="en-US" smtClean="0"/>
              <a:t>‹#›</a:t>
            </a:fld>
            <a:endParaRPr lang="en-US" dirty="0"/>
          </a:p>
        </p:txBody>
      </p:sp>
    </p:spTree>
    <p:extLst>
      <p:ext uri="{BB962C8B-B14F-4D97-AF65-F5344CB8AC3E}">
        <p14:creationId xmlns:p14="http://schemas.microsoft.com/office/powerpoint/2010/main" val="2891192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36DE6D-4C62-244F-AD88-BF19346147B8}" type="datetimeFigureOut">
              <a:rPr lang="en-US" smtClean="0"/>
              <a:t>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E2515D-8FDC-5E40-A5D3-8CF7F6F75CF7}" type="slidenum">
              <a:rPr lang="en-US" smtClean="0"/>
              <a:t>‹#›</a:t>
            </a:fld>
            <a:endParaRPr lang="en-US" dirty="0"/>
          </a:p>
        </p:txBody>
      </p:sp>
    </p:spTree>
    <p:extLst>
      <p:ext uri="{BB962C8B-B14F-4D97-AF65-F5344CB8AC3E}">
        <p14:creationId xmlns:p14="http://schemas.microsoft.com/office/powerpoint/2010/main" val="457809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36DE6D-4C62-244F-AD88-BF19346147B8}" type="datetimeFigureOut">
              <a:rPr lang="en-US" smtClean="0"/>
              <a:t>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E2515D-8FDC-5E40-A5D3-8CF7F6F75CF7}" type="slidenum">
              <a:rPr lang="en-US" smtClean="0"/>
              <a:t>‹#›</a:t>
            </a:fld>
            <a:endParaRPr lang="en-US" dirty="0"/>
          </a:p>
        </p:txBody>
      </p:sp>
    </p:spTree>
    <p:extLst>
      <p:ext uri="{BB962C8B-B14F-4D97-AF65-F5344CB8AC3E}">
        <p14:creationId xmlns:p14="http://schemas.microsoft.com/office/powerpoint/2010/main" val="4150915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536DE6D-4C62-244F-AD88-BF19346147B8}" type="datetimeFigureOut">
              <a:rPr lang="en-US" smtClean="0"/>
              <a:t>1/8/24</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8E2515D-8FDC-5E40-A5D3-8CF7F6F75CF7}" type="slidenum">
              <a:rPr lang="en-US" smtClean="0"/>
              <a:t>‹#›</a:t>
            </a:fld>
            <a:endParaRPr lang="en-US" dirty="0"/>
          </a:p>
        </p:txBody>
      </p:sp>
    </p:spTree>
    <p:extLst>
      <p:ext uri="{BB962C8B-B14F-4D97-AF65-F5344CB8AC3E}">
        <p14:creationId xmlns:p14="http://schemas.microsoft.com/office/powerpoint/2010/main" val="2056461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71" y="1760639"/>
            <a:ext cx="4032209" cy="1277273"/>
          </a:xfrm>
          <a:prstGeom prst="rect">
            <a:avLst/>
          </a:prstGeom>
          <a:noFill/>
        </p:spPr>
        <p:txBody>
          <a:bodyPr wrap="square" rtlCol="0">
            <a:spAutoFit/>
          </a:bodyPr>
          <a:lstStyle/>
          <a:p>
            <a:pPr>
              <a:spcBef>
                <a:spcPts val="600"/>
              </a:spcBef>
            </a:pPr>
            <a:r>
              <a:rPr lang="en-US" sz="1200" b="1" dirty="0">
                <a:latin typeface="Arial"/>
                <a:cs typeface="Arial"/>
              </a:rPr>
              <a:t>Announcement </a:t>
            </a:r>
            <a:endParaRPr lang="en-US" sz="1200" dirty="0">
              <a:latin typeface="Arial"/>
              <a:cs typeface="Arial"/>
            </a:endParaRPr>
          </a:p>
          <a:p>
            <a:pPr>
              <a:spcBef>
                <a:spcPts val="600"/>
              </a:spcBef>
            </a:pPr>
            <a:r>
              <a:rPr lang="en-US" sz="1200" dirty="0">
                <a:latin typeface="Arial"/>
                <a:cs typeface="Arial"/>
              </a:rPr>
              <a:t>Volunteer opportunities are available for students interested in exploring the phenology of cherry tree blossoms at the University of Washington. Interested students will gain experience working in ArcGIS and will gain knowledge about the biology of cherry trees. </a:t>
            </a:r>
          </a:p>
        </p:txBody>
      </p:sp>
      <p:sp>
        <p:nvSpPr>
          <p:cNvPr id="6" name="TextBox 5"/>
          <p:cNvSpPr txBox="1"/>
          <p:nvPr/>
        </p:nvSpPr>
        <p:spPr>
          <a:xfrm>
            <a:off x="107171" y="3083494"/>
            <a:ext cx="4657333" cy="538609"/>
          </a:xfrm>
          <a:prstGeom prst="rect">
            <a:avLst/>
          </a:prstGeom>
          <a:noFill/>
        </p:spPr>
        <p:txBody>
          <a:bodyPr wrap="square" rtlCol="0">
            <a:spAutoFit/>
          </a:bodyPr>
          <a:lstStyle/>
          <a:p>
            <a:pPr>
              <a:spcBef>
                <a:spcPts val="600"/>
              </a:spcBef>
            </a:pPr>
            <a:r>
              <a:rPr lang="en-US" sz="1200" b="1" dirty="0">
                <a:latin typeface="Arial"/>
                <a:cs typeface="Arial"/>
              </a:rPr>
              <a:t>Project Description &amp; Duties: </a:t>
            </a:r>
          </a:p>
          <a:p>
            <a:pPr>
              <a:spcBef>
                <a:spcPts val="600"/>
              </a:spcBef>
            </a:pPr>
            <a:r>
              <a:rPr lang="en-US" sz="1200" dirty="0">
                <a:latin typeface="Arial" panose="020B0604020202020204" pitchFamily="34" charset="0"/>
                <a:cs typeface="Arial" panose="020B0604020202020204" pitchFamily="34" charset="0"/>
              </a:rPr>
              <a:t>Grounds Management at the University of Washington in</a:t>
            </a:r>
            <a:endParaRPr lang="en-US" sz="1200" dirty="0">
              <a:latin typeface="Arial"/>
              <a:cs typeface="Arial"/>
            </a:endParaRPr>
          </a:p>
        </p:txBody>
      </p:sp>
      <p:sp>
        <p:nvSpPr>
          <p:cNvPr id="7" name="TextBox 6"/>
          <p:cNvSpPr txBox="1"/>
          <p:nvPr/>
        </p:nvSpPr>
        <p:spPr>
          <a:xfrm>
            <a:off x="107171" y="6575721"/>
            <a:ext cx="2679897" cy="1697901"/>
          </a:xfrm>
          <a:prstGeom prst="rect">
            <a:avLst/>
          </a:prstGeom>
          <a:noFill/>
        </p:spPr>
        <p:txBody>
          <a:bodyPr wrap="square" rtlCol="0">
            <a:spAutoFit/>
          </a:bodyPr>
          <a:lstStyle/>
          <a:p>
            <a:pPr>
              <a:spcBef>
                <a:spcPts val="500"/>
              </a:spcBef>
            </a:pPr>
            <a:r>
              <a:rPr lang="en-US" sz="1200" b="1" dirty="0">
                <a:latin typeface="Arial"/>
                <a:cs typeface="Arial"/>
              </a:rPr>
              <a:t>Schedule and time commitment: </a:t>
            </a:r>
            <a:endParaRPr lang="en-US" sz="1200" dirty="0">
              <a:latin typeface="Arial"/>
              <a:cs typeface="Arial"/>
            </a:endParaRPr>
          </a:p>
          <a:p>
            <a:pPr>
              <a:spcBef>
                <a:spcPts val="500"/>
              </a:spcBef>
            </a:pPr>
            <a:r>
              <a:rPr lang="en-US" sz="1200" dirty="0">
                <a:latin typeface="Arial"/>
                <a:cs typeface="Arial"/>
              </a:rPr>
              <a:t>The work is field based, and a weekly schedule will be discussed upon hire. Preferably multiple 30 minute shifts during the week.</a:t>
            </a:r>
          </a:p>
          <a:p>
            <a:pPr>
              <a:spcBef>
                <a:spcPts val="500"/>
              </a:spcBef>
            </a:pPr>
            <a:r>
              <a:rPr lang="en-US" sz="1200" b="1" dirty="0">
                <a:latin typeface="Arial"/>
                <a:cs typeface="Arial"/>
              </a:rPr>
              <a:t>Requirements: </a:t>
            </a:r>
            <a:r>
              <a:rPr lang="en-US" sz="1200" dirty="0">
                <a:latin typeface="Arial"/>
                <a:cs typeface="Arial"/>
              </a:rPr>
              <a:t>A background in biology or a related discipline is desirable. </a:t>
            </a:r>
          </a:p>
        </p:txBody>
      </p:sp>
      <p:sp>
        <p:nvSpPr>
          <p:cNvPr id="8" name="TextBox 7"/>
          <p:cNvSpPr txBox="1"/>
          <p:nvPr/>
        </p:nvSpPr>
        <p:spPr>
          <a:xfrm>
            <a:off x="436055" y="8414573"/>
            <a:ext cx="6673273" cy="461665"/>
          </a:xfrm>
          <a:prstGeom prst="rect">
            <a:avLst/>
          </a:prstGeom>
          <a:noFill/>
        </p:spPr>
        <p:txBody>
          <a:bodyPr wrap="square" rtlCol="0">
            <a:spAutoFit/>
          </a:bodyPr>
          <a:lstStyle/>
          <a:p>
            <a:pPr>
              <a:spcBef>
                <a:spcPts val="600"/>
              </a:spcBef>
            </a:pPr>
            <a:r>
              <a:rPr lang="en-US" sz="1200" b="1" dirty="0">
                <a:latin typeface="Arial"/>
                <a:cs typeface="Arial"/>
              </a:rPr>
              <a:t>How to Apply: </a:t>
            </a:r>
            <a:r>
              <a:rPr lang="en-US" sz="1200" dirty="0">
                <a:latin typeface="Arial"/>
                <a:cs typeface="Arial"/>
              </a:rPr>
              <a:t>Send an email of interest and resume to:                                                           </a:t>
            </a:r>
            <a:r>
              <a:rPr lang="en-US" sz="1200" dirty="0" err="1">
                <a:latin typeface="Arial"/>
                <a:cs typeface="Arial"/>
              </a:rPr>
              <a:t>Marlee</a:t>
            </a:r>
            <a:r>
              <a:rPr lang="en-US" sz="1200" dirty="0">
                <a:latin typeface="Arial"/>
                <a:cs typeface="Arial"/>
              </a:rPr>
              <a:t> Theil, mtheil@uw.edu UW School of Environmental and Forest Sciences </a:t>
            </a:r>
          </a:p>
        </p:txBody>
      </p:sp>
      <p:sp>
        <p:nvSpPr>
          <p:cNvPr id="3" name="TextBox 2"/>
          <p:cNvSpPr txBox="1"/>
          <p:nvPr/>
        </p:nvSpPr>
        <p:spPr>
          <a:xfrm>
            <a:off x="3426700" y="200510"/>
            <a:ext cx="3234015" cy="1477328"/>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Research Volunteer </a:t>
            </a:r>
          </a:p>
          <a:p>
            <a:pPr algn="ctr"/>
            <a:r>
              <a:rPr lang="en-US" b="1" dirty="0">
                <a:latin typeface="Arial" panose="020B0604020202020204" pitchFamily="34" charset="0"/>
                <a:cs typeface="Arial" panose="020B0604020202020204" pitchFamily="34" charset="0"/>
              </a:rPr>
              <a:t>Opportunity:</a:t>
            </a:r>
          </a:p>
          <a:p>
            <a:pPr algn="ctr"/>
            <a:r>
              <a:rPr lang="en-US" b="1" i="1" dirty="0">
                <a:latin typeface="Arial" panose="020B0604020202020204" pitchFamily="34" charset="0"/>
                <a:cs typeface="Arial" panose="020B0604020202020204" pitchFamily="34" charset="0"/>
              </a:rPr>
              <a:t>Phenology of Cherry Blossoms at the University of Washington</a:t>
            </a:r>
          </a:p>
        </p:txBody>
      </p:sp>
      <p:cxnSp>
        <p:nvCxnSpPr>
          <p:cNvPr id="13" name="Straight Connector 12"/>
          <p:cNvCxnSpPr/>
          <p:nvPr/>
        </p:nvCxnSpPr>
        <p:spPr>
          <a:xfrm>
            <a:off x="0" y="1737648"/>
            <a:ext cx="6858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p:nvPicPr>
        <p:blipFill>
          <a:blip r:embed="rId2"/>
          <a:stretch>
            <a:fillRect/>
          </a:stretch>
        </p:blipFill>
        <p:spPr>
          <a:xfrm>
            <a:off x="88489" y="21487"/>
            <a:ext cx="2873829" cy="1697144"/>
          </a:xfrm>
          <a:prstGeom prst="rect">
            <a:avLst/>
          </a:prstGeom>
        </p:spPr>
      </p:pic>
      <p:pic>
        <p:nvPicPr>
          <p:cNvPr id="2" name="Picture 1"/>
          <p:cNvPicPr>
            <a:picLocks noChangeAspect="1"/>
          </p:cNvPicPr>
          <p:nvPr/>
        </p:nvPicPr>
        <p:blipFill>
          <a:blip r:embed="rId3"/>
          <a:stretch>
            <a:fillRect/>
          </a:stretch>
        </p:blipFill>
        <p:spPr>
          <a:xfrm>
            <a:off x="249456" y="4229393"/>
            <a:ext cx="2109399" cy="2290718"/>
          </a:xfrm>
          <a:prstGeom prst="rect">
            <a:avLst/>
          </a:prstGeom>
          <a:ln w="25400">
            <a:noFill/>
          </a:ln>
        </p:spPr>
      </p:pic>
      <p:sp>
        <p:nvSpPr>
          <p:cNvPr id="15" name="TextBox 14"/>
          <p:cNvSpPr txBox="1"/>
          <p:nvPr/>
        </p:nvSpPr>
        <p:spPr>
          <a:xfrm>
            <a:off x="131255" y="3539213"/>
            <a:ext cx="6647935" cy="646331"/>
          </a:xfrm>
          <a:prstGeom prst="rect">
            <a:avLst/>
          </a:prstGeom>
          <a:noFill/>
        </p:spPr>
        <p:txBody>
          <a:bodyPr wrap="square" rtlCol="0">
            <a:spAutoFit/>
          </a:bodyPr>
          <a:lstStyle/>
          <a:p>
            <a:pPr>
              <a:spcBef>
                <a:spcPts val="600"/>
              </a:spcBef>
            </a:pPr>
            <a:r>
              <a:rPr lang="en-US" sz="1200" dirty="0">
                <a:latin typeface="Arial"/>
                <a:cs typeface="Arial"/>
              </a:rPr>
              <a:t>partnership with a graduate student from the School of Environmental and Forest Sciences will be tracking the different stages of cherry tree blossoms in order to create models to better predict the peak bloom period of cherry trees at the University of Washington. </a:t>
            </a:r>
          </a:p>
        </p:txBody>
      </p:sp>
      <p:pic>
        <p:nvPicPr>
          <p:cNvPr id="16" name="Picture 15">
            <a:extLst>
              <a:ext uri="{FF2B5EF4-FFF2-40B4-BE49-F238E27FC236}">
                <a16:creationId xmlns:a16="http://schemas.microsoft.com/office/drawing/2014/main" id="{A87C6906-612D-234B-9B09-35D5BBDF1B71}"/>
              </a:ext>
            </a:extLst>
          </p:cNvPr>
          <p:cNvPicPr>
            <a:picLocks noChangeAspect="1"/>
          </p:cNvPicPr>
          <p:nvPr/>
        </p:nvPicPr>
        <p:blipFill>
          <a:blip r:embed="rId4"/>
          <a:stretch>
            <a:fillRect/>
          </a:stretch>
        </p:blipFill>
        <p:spPr>
          <a:xfrm>
            <a:off x="4163464" y="1831293"/>
            <a:ext cx="2271358" cy="1707920"/>
          </a:xfrm>
          <a:prstGeom prst="rect">
            <a:avLst/>
          </a:prstGeom>
          <a:ln w="25400">
            <a:solidFill>
              <a:schemeClr val="tx1"/>
            </a:solidFill>
          </a:ln>
        </p:spPr>
      </p:pic>
      <p:pic>
        <p:nvPicPr>
          <p:cNvPr id="1026" name="Picture 2" descr="Image result for university of washington cherry tre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3236" y="4185544"/>
            <a:ext cx="3959785" cy="4229029"/>
          </a:xfrm>
          <a:prstGeom prst="rect">
            <a:avLst/>
          </a:prstGeom>
          <a:noFill/>
          <a:ln w="25400">
            <a:solidFill>
              <a:srgbClr val="00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5629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397</TotalTime>
  <Words>182</Words>
  <Application>Microsoft Macintosh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Tobin</dc:creator>
  <cp:lastModifiedBy>Autumn Maust</cp:lastModifiedBy>
  <cp:revision>54</cp:revision>
  <cp:lastPrinted>2015-08-25T18:18:56Z</cp:lastPrinted>
  <dcterms:created xsi:type="dcterms:W3CDTF">2015-08-25T01:30:55Z</dcterms:created>
  <dcterms:modified xsi:type="dcterms:W3CDTF">2024-01-08T20:18:11Z</dcterms:modified>
</cp:coreProperties>
</file>